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4" r:id="rId16"/>
    <p:sldId id="275" r:id="rId17"/>
    <p:sldId id="276" r:id="rId18"/>
    <p:sldId id="271" r:id="rId19"/>
    <p:sldId id="269" r:id="rId20"/>
    <p:sldId id="282" r:id="rId21"/>
    <p:sldId id="283" r:id="rId22"/>
    <p:sldId id="284" r:id="rId23"/>
    <p:sldId id="285" r:id="rId24"/>
    <p:sldId id="272" r:id="rId25"/>
    <p:sldId id="270" r:id="rId26"/>
    <p:sldId id="277" r:id="rId27"/>
    <p:sldId id="286" r:id="rId28"/>
    <p:sldId id="287" r:id="rId29"/>
    <p:sldId id="278" r:id="rId30"/>
    <p:sldId id="279" r:id="rId31"/>
    <p:sldId id="280"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3787BD6-5915-4BED-8059-CC782414889D}" type="datetimeFigureOut">
              <a:rPr lang="en-US" smtClean="0"/>
              <a:pPr/>
              <a:t>4/22/2014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2D2465D-9D1D-4731-8369-E054A61C21E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787BD6-5915-4BED-8059-CC782414889D}"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787BD6-5915-4BED-8059-CC782414889D}"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787BD6-5915-4BED-8059-CC782414889D}"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787BD6-5915-4BED-8059-CC782414889D}"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2D2465D-9D1D-4731-8369-E054A61C21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787BD6-5915-4BED-8059-CC782414889D}"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787BD6-5915-4BED-8059-CC782414889D}" type="datetimeFigureOut">
              <a:rPr lang="en-US" smtClean="0"/>
              <a:pPr/>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787BD6-5915-4BED-8059-CC782414889D}" type="datetimeFigureOut">
              <a:rPr lang="en-US" smtClean="0"/>
              <a:pPr/>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87BD6-5915-4BED-8059-CC782414889D}" type="datetimeFigureOut">
              <a:rPr lang="en-US" smtClean="0"/>
              <a:pPr/>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787BD6-5915-4BED-8059-CC782414889D}"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787BD6-5915-4BED-8059-CC782414889D}"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2465D-9D1D-4731-8369-E054A61C21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3787BD6-5915-4BED-8059-CC782414889D}" type="datetimeFigureOut">
              <a:rPr lang="en-US" smtClean="0"/>
              <a:pPr/>
              <a:t>4/22/2014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D2465D-9D1D-4731-8369-E054A61C21E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2/29/Johnwooden.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oopedia.nba.com/index.php?title=Image:John_Wooden_Purdue.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Lew_Alcindor_Kareem_Abdul-Jabbar_UCLA.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bleacherreport.com/articles/614028-nbas-best-players-of-the-decade-the-1950s-edition"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www.youtube.com/watch?v=okfp5T1SUg8" TargetMode="External"/><Relationship Id="rId7" Type="http://schemas.openxmlformats.org/officeDocument/2006/relationships/image" Target="../media/image24.jpg"/><Relationship Id="rId2" Type="http://schemas.openxmlformats.org/officeDocument/2006/relationships/hyperlink" Target="http://bleacherreport.com/articles/616820-nbas-best-players-of-the-decade-1960s-edition" TargetMode="Externa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hyperlink" Target="https://www.youtube.com/watch?v=j2AlFrOj5Mc" TargetMode="Externa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52650"/>
          </a:xfrm>
        </p:spPr>
        <p:txBody>
          <a:bodyPr>
            <a:normAutofit/>
          </a:bodyPr>
          <a:lstStyle/>
          <a:p>
            <a:r>
              <a:rPr lang="en-US" sz="9600" dirty="0" smtClean="0"/>
              <a:t>Basketball</a:t>
            </a:r>
            <a:endParaRPr lang="en-US" sz="9600" dirty="0"/>
          </a:p>
        </p:txBody>
      </p:sp>
      <p:pic>
        <p:nvPicPr>
          <p:cNvPr id="1026" name="Picture 2"/>
          <p:cNvPicPr>
            <a:picLocks noChangeAspect="1" noChangeArrowheads="1"/>
          </p:cNvPicPr>
          <p:nvPr/>
        </p:nvPicPr>
        <p:blipFill>
          <a:blip r:embed="rId2" cstate="print"/>
          <a:srcRect/>
          <a:stretch>
            <a:fillRect/>
          </a:stretch>
        </p:blipFill>
        <p:spPr bwMode="auto">
          <a:xfrm>
            <a:off x="914400" y="2590800"/>
            <a:ext cx="6963310" cy="31575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t>Professional Leagues, Teams, and Organizations</a:t>
            </a:r>
            <a:endParaRPr lang="en-US" dirty="0"/>
          </a:p>
        </p:txBody>
      </p:sp>
      <p:sp>
        <p:nvSpPr>
          <p:cNvPr id="3" name="Content Placeholder 2"/>
          <p:cNvSpPr>
            <a:spLocks noGrp="1"/>
          </p:cNvSpPr>
          <p:nvPr>
            <p:ph idx="1"/>
          </p:nvPr>
        </p:nvSpPr>
        <p:spPr>
          <a:xfrm>
            <a:off x="228600" y="1600200"/>
            <a:ext cx="8458200" cy="5105400"/>
          </a:xfrm>
        </p:spPr>
        <p:txBody>
          <a:bodyPr/>
          <a:lstStyle/>
          <a:p>
            <a:r>
              <a:rPr lang="en-US" dirty="0" smtClean="0"/>
              <a:t>The first professional league was founded in 1898. </a:t>
            </a:r>
          </a:p>
          <a:p>
            <a:r>
              <a:rPr lang="en-US" dirty="0" smtClean="0"/>
              <a:t>Six teams took part in the National Basket Ball League, and the first champions were the Trenton Nationals, followed by the New York Wanderers, the Bristol Pile Drivers and the Camden Electrics. </a:t>
            </a:r>
          </a:p>
          <a:p>
            <a:r>
              <a:rPr lang="en-US" dirty="0" smtClean="0"/>
              <a:t>The league was abandoned in 1904.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dirty="0" smtClean="0"/>
              <a:t>Professional Leagues, Teams, and Organizations</a:t>
            </a:r>
            <a:endParaRPr lang="en-US" dirty="0"/>
          </a:p>
        </p:txBody>
      </p:sp>
      <p:sp>
        <p:nvSpPr>
          <p:cNvPr id="3" name="Content Placeholder 2"/>
          <p:cNvSpPr>
            <a:spLocks noGrp="1"/>
          </p:cNvSpPr>
          <p:nvPr>
            <p:ph idx="1"/>
          </p:nvPr>
        </p:nvSpPr>
        <p:spPr>
          <a:xfrm>
            <a:off x="-152400" y="1219200"/>
            <a:ext cx="6324600" cy="5638800"/>
          </a:xfrm>
        </p:spPr>
        <p:txBody>
          <a:bodyPr>
            <a:normAutofit fontScale="70000" lnSpcReduction="20000"/>
          </a:bodyPr>
          <a:lstStyle/>
          <a:p>
            <a:r>
              <a:rPr lang="en-US" dirty="0" smtClean="0"/>
              <a:t>The Original Celtics  are considered the "fathers of modern basketball" </a:t>
            </a:r>
          </a:p>
          <a:p>
            <a:r>
              <a:rPr lang="en-US" dirty="0" smtClean="0"/>
              <a:t>The players had to sign a contract to play with them and the manager, Jim </a:t>
            </a:r>
            <a:r>
              <a:rPr lang="en-US" dirty="0" err="1" smtClean="0"/>
              <a:t>Furey</a:t>
            </a:r>
            <a:r>
              <a:rPr lang="en-US" dirty="0" smtClean="0"/>
              <a:t>, organized matches as a circus, moving daily from town to town. </a:t>
            </a:r>
          </a:p>
          <a:p>
            <a:r>
              <a:rPr lang="en-US" dirty="0" smtClean="0"/>
              <a:t>The Celtics became the strongest team, and their successes lasted from 1922 until 1928.</a:t>
            </a:r>
          </a:p>
          <a:p>
            <a:r>
              <a:rPr lang="en-US" dirty="0" smtClean="0"/>
              <a:t>The Original Celtics are sometimes incorrectly thought of as forebears of the current Boston Celtics of the NBA</a:t>
            </a:r>
          </a:p>
          <a:p>
            <a:r>
              <a:rPr lang="en-US" dirty="0" smtClean="0"/>
              <a:t>Today's Celtics were not founded until 1946, nearly two decades after the demise of the Original Celtics.</a:t>
            </a:r>
          </a:p>
          <a:p>
            <a:r>
              <a:rPr lang="en-US" dirty="0" smtClean="0"/>
              <a:t>In 1922, the first all-African American professional team was founded: The Rens (also known as New York Renaissance or Harlem Renaissance). </a:t>
            </a:r>
          </a:p>
          <a:p>
            <a:r>
              <a:rPr lang="en-US" dirty="0" smtClean="0"/>
              <a:t>The Rens were the Original Celtics’ usual opponent</a:t>
            </a:r>
          </a:p>
          <a:p>
            <a:r>
              <a:rPr lang="en-US" dirty="0" smtClean="0"/>
              <a:t>The team disbanded in 1949.</a:t>
            </a:r>
          </a:p>
          <a:p>
            <a:endParaRPr lang="en-US" dirty="0"/>
          </a:p>
        </p:txBody>
      </p:sp>
      <p:pic>
        <p:nvPicPr>
          <p:cNvPr id="4098" name="Picture 2" descr="http://cdn.theurbandaily.com/files/2010/02/New_York_Rens_1925-257x300.jpg"/>
          <p:cNvPicPr>
            <a:picLocks noChangeAspect="1" noChangeArrowheads="1"/>
          </p:cNvPicPr>
          <p:nvPr/>
        </p:nvPicPr>
        <p:blipFill>
          <a:blip r:embed="rId2" cstate="print"/>
          <a:srcRect/>
          <a:stretch>
            <a:fillRect/>
          </a:stretch>
        </p:blipFill>
        <p:spPr bwMode="auto">
          <a:xfrm>
            <a:off x="5943600" y="2133600"/>
            <a:ext cx="3048000" cy="381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dirty="0" smtClean="0"/>
              <a:t>Professional Leagues, Teams, and Organizations</a:t>
            </a:r>
            <a:endParaRPr lang="en-US" dirty="0"/>
          </a:p>
        </p:txBody>
      </p:sp>
      <p:sp>
        <p:nvSpPr>
          <p:cNvPr id="3" name="Content Placeholder 2"/>
          <p:cNvSpPr>
            <a:spLocks noGrp="1"/>
          </p:cNvSpPr>
          <p:nvPr>
            <p:ph idx="1"/>
          </p:nvPr>
        </p:nvSpPr>
        <p:spPr>
          <a:xfrm>
            <a:off x="457200" y="1600200"/>
            <a:ext cx="8229600" cy="2133600"/>
          </a:xfrm>
        </p:spPr>
        <p:txBody>
          <a:bodyPr/>
          <a:lstStyle/>
          <a:p>
            <a:r>
              <a:rPr lang="en-US" dirty="0" smtClean="0"/>
              <a:t>Most important leagues.</a:t>
            </a:r>
          </a:p>
          <a:p>
            <a:pPr lvl="1"/>
            <a:r>
              <a:rPr lang="en-US" dirty="0" smtClean="0"/>
              <a:t>Eastern Basket Ball League- founded in 1909 </a:t>
            </a:r>
          </a:p>
          <a:p>
            <a:pPr lvl="1"/>
            <a:r>
              <a:rPr lang="en-US" dirty="0" smtClean="0"/>
              <a:t>Metropolitan Basketball League- founded in 1921</a:t>
            </a:r>
          </a:p>
          <a:p>
            <a:pPr lvl="1"/>
            <a:r>
              <a:rPr lang="en-US" dirty="0" smtClean="0"/>
              <a:t>American Basketball League- founded in 1925</a:t>
            </a:r>
          </a:p>
          <a:p>
            <a:endParaRPr lang="en-US" dirty="0"/>
          </a:p>
        </p:txBody>
      </p:sp>
      <p:pic>
        <p:nvPicPr>
          <p:cNvPr id="3074" name="Picture 2" descr="http://www.dvrbs.com/people/CamdenSports/EBL-1919-1920-003b.jpg"/>
          <p:cNvPicPr>
            <a:picLocks noChangeAspect="1" noChangeArrowheads="1"/>
          </p:cNvPicPr>
          <p:nvPr/>
        </p:nvPicPr>
        <p:blipFill>
          <a:blip r:embed="rId2" cstate="print"/>
          <a:srcRect/>
          <a:stretch>
            <a:fillRect/>
          </a:stretch>
        </p:blipFill>
        <p:spPr bwMode="auto">
          <a:xfrm>
            <a:off x="1295400" y="3505200"/>
            <a:ext cx="3991324" cy="3124200"/>
          </a:xfrm>
          <a:prstGeom prst="rect">
            <a:avLst/>
          </a:prstGeom>
          <a:noFill/>
        </p:spPr>
      </p:pic>
      <p:sp>
        <p:nvSpPr>
          <p:cNvPr id="5" name="TextBox 4"/>
          <p:cNvSpPr txBox="1"/>
          <p:nvPr/>
        </p:nvSpPr>
        <p:spPr>
          <a:xfrm>
            <a:off x="5715000" y="3733800"/>
            <a:ext cx="3124200" cy="2954655"/>
          </a:xfrm>
          <a:prstGeom prst="rect">
            <a:avLst/>
          </a:prstGeom>
          <a:noFill/>
        </p:spPr>
        <p:txBody>
          <a:bodyPr wrap="square" rtlCol="0">
            <a:spAutoFit/>
          </a:bodyPr>
          <a:lstStyle/>
          <a:p>
            <a:pPr algn="ctr"/>
            <a:r>
              <a:rPr lang="en-US" sz="2800" b="1" dirty="0" smtClean="0"/>
              <a:t>Camden Crusaders</a:t>
            </a:r>
            <a:br>
              <a:rPr lang="en-US" sz="2800" b="1" dirty="0" smtClean="0"/>
            </a:br>
            <a:r>
              <a:rPr lang="en-US" sz="2800" b="1" dirty="0" smtClean="0"/>
              <a:t>1919-1920 </a:t>
            </a:r>
          </a:p>
          <a:p>
            <a:pPr algn="ctr"/>
            <a:r>
              <a:rPr lang="en-US" sz="2800" b="1" dirty="0" smtClean="0"/>
              <a:t>Eastern Basketball League Champs</a:t>
            </a:r>
            <a:endParaRPr lang="en-US" sz="28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t>American Colleges Lead the Way</a:t>
            </a:r>
            <a:endParaRPr lang="en-US" dirty="0"/>
          </a:p>
        </p:txBody>
      </p:sp>
      <p:sp>
        <p:nvSpPr>
          <p:cNvPr id="3" name="Content Placeholder 2"/>
          <p:cNvSpPr>
            <a:spLocks noGrp="1"/>
          </p:cNvSpPr>
          <p:nvPr>
            <p:ph idx="1"/>
          </p:nvPr>
        </p:nvSpPr>
        <p:spPr>
          <a:xfrm>
            <a:off x="0" y="1143000"/>
            <a:ext cx="9144000" cy="5715000"/>
          </a:xfrm>
        </p:spPr>
        <p:txBody>
          <a:bodyPr>
            <a:normAutofit fontScale="92500"/>
          </a:bodyPr>
          <a:lstStyle/>
          <a:p>
            <a:r>
              <a:rPr lang="en-US" dirty="0" smtClean="0"/>
              <a:t>First game which involved at least one college team was between Geneva College and New Brighton, YMCA, on April 8, 1893, in Beaver Falls, Pennsylvania</a:t>
            </a:r>
          </a:p>
          <a:p>
            <a:r>
              <a:rPr lang="en-US" dirty="0" smtClean="0"/>
              <a:t>Geneva College calls itself "The Birthplace of College Basketball". </a:t>
            </a:r>
          </a:p>
          <a:p>
            <a:r>
              <a:rPr lang="en-US" dirty="0" smtClean="0"/>
              <a:t>February 1895, Minnesota State School of Agriculture and Hamline University played the first intercollegiate match .</a:t>
            </a:r>
          </a:p>
          <a:p>
            <a:r>
              <a:rPr lang="en-US" dirty="0" smtClean="0"/>
              <a:t>1905 some universities created the Intercollegiate Athletic Association, which become National Collegiate Athletic Association (NCAA) in 1908.</a:t>
            </a:r>
            <a:r>
              <a:rPr lang="en-US" baseline="30000" dirty="0" smtClean="0"/>
              <a:t> </a:t>
            </a:r>
            <a:r>
              <a:rPr lang="en-US" dirty="0" smtClean="0"/>
              <a:t> </a:t>
            </a:r>
          </a:p>
          <a:p>
            <a:r>
              <a:rPr lang="en-US" dirty="0" smtClean="0"/>
              <a:t>The NCAA created a United States championship in 1939, adding the playoffs at the end of each conference.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4800" dirty="0" smtClean="0"/>
              <a:t>John Wooden</a:t>
            </a:r>
            <a:endParaRPr lang="en-US" sz="4800" dirty="0"/>
          </a:p>
        </p:txBody>
      </p:sp>
      <p:sp>
        <p:nvSpPr>
          <p:cNvPr id="3" name="Content Placeholder 2"/>
          <p:cNvSpPr>
            <a:spLocks noGrp="1"/>
          </p:cNvSpPr>
          <p:nvPr>
            <p:ph idx="1"/>
          </p:nvPr>
        </p:nvSpPr>
        <p:spPr>
          <a:xfrm>
            <a:off x="0" y="1219200"/>
            <a:ext cx="4724400" cy="5334000"/>
          </a:xfrm>
        </p:spPr>
        <p:txBody>
          <a:bodyPr/>
          <a:lstStyle/>
          <a:p>
            <a:r>
              <a:rPr lang="en-US" dirty="0" smtClean="0"/>
              <a:t>The "Wizard of Westwood”</a:t>
            </a:r>
          </a:p>
          <a:p>
            <a:r>
              <a:rPr lang="en-US" dirty="0" smtClean="0"/>
              <a:t>Won ten NCAA national championships in a 12-year period — seven in a row</a:t>
            </a:r>
          </a:p>
          <a:p>
            <a:r>
              <a:rPr lang="en-US" dirty="0" smtClean="0"/>
              <a:t>His teams won a then-record 88 consecutive games.</a:t>
            </a:r>
            <a:endParaRPr lang="en-US" baseline="30000" dirty="0" smtClean="0"/>
          </a:p>
          <a:p>
            <a:r>
              <a:rPr lang="en-US" dirty="0" smtClean="0"/>
              <a:t>Named national coach of the year six times</a:t>
            </a:r>
          </a:p>
          <a:p>
            <a:endParaRPr lang="en-US" dirty="0"/>
          </a:p>
        </p:txBody>
      </p:sp>
      <p:pic>
        <p:nvPicPr>
          <p:cNvPr id="30722" name="Picture 2" descr="File:Johnwooden.jpg">
            <a:hlinkClick r:id="rId2"/>
          </p:cNvPr>
          <p:cNvPicPr>
            <a:picLocks noChangeAspect="1" noChangeArrowheads="1"/>
          </p:cNvPicPr>
          <p:nvPr/>
        </p:nvPicPr>
        <p:blipFill>
          <a:blip r:embed="rId3" cstate="print"/>
          <a:srcRect/>
          <a:stretch>
            <a:fillRect/>
          </a:stretch>
        </p:blipFill>
        <p:spPr bwMode="auto">
          <a:xfrm>
            <a:off x="5334000" y="1371600"/>
            <a:ext cx="3657600" cy="525065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5105400" cy="6400800"/>
          </a:xfrm>
        </p:spPr>
        <p:txBody>
          <a:bodyPr>
            <a:normAutofit/>
          </a:bodyPr>
          <a:lstStyle/>
          <a:p>
            <a:r>
              <a:rPr lang="en-US" dirty="0" smtClean="0"/>
              <a:t>John Wooden's Seven Point Creed:</a:t>
            </a:r>
          </a:p>
          <a:p>
            <a:pPr lvl="1"/>
            <a:r>
              <a:rPr lang="en-US" dirty="0" smtClean="0"/>
              <a:t>Be true to yourself.</a:t>
            </a:r>
          </a:p>
          <a:p>
            <a:pPr lvl="1"/>
            <a:r>
              <a:rPr lang="en-US" dirty="0" smtClean="0"/>
              <a:t>Make each day your masterpiece.</a:t>
            </a:r>
          </a:p>
          <a:p>
            <a:pPr lvl="1"/>
            <a:r>
              <a:rPr lang="en-US" dirty="0" smtClean="0"/>
              <a:t>Help others.</a:t>
            </a:r>
          </a:p>
          <a:p>
            <a:pPr lvl="1"/>
            <a:r>
              <a:rPr lang="en-US" dirty="0" smtClean="0"/>
              <a:t>Drink deeply from good books, especially the Bible.</a:t>
            </a:r>
          </a:p>
          <a:p>
            <a:pPr lvl="1"/>
            <a:r>
              <a:rPr lang="en-US" dirty="0" smtClean="0"/>
              <a:t>Make friendship a fine art.</a:t>
            </a:r>
          </a:p>
          <a:p>
            <a:pPr lvl="1"/>
            <a:r>
              <a:rPr lang="en-US" dirty="0" smtClean="0"/>
              <a:t>Build a shelter against a rainy day.</a:t>
            </a:r>
          </a:p>
          <a:p>
            <a:pPr lvl="1"/>
            <a:r>
              <a:rPr lang="en-US" dirty="0" smtClean="0"/>
              <a:t>Pray for guidance and give thanks for your blessings every day.</a:t>
            </a:r>
          </a:p>
          <a:p>
            <a:endParaRPr lang="en-US" dirty="0"/>
          </a:p>
        </p:txBody>
      </p:sp>
      <p:pic>
        <p:nvPicPr>
          <p:cNvPr id="31748" name="Picture 4" descr="All-America guard John Wooden, Purdue University, 1932.">
            <a:hlinkClick r:id="rId2" tooltip="All-America guard John Wooden, Purdue University, 1932."/>
          </p:cNvPr>
          <p:cNvPicPr>
            <a:picLocks noChangeAspect="1" noChangeArrowheads="1"/>
          </p:cNvPicPr>
          <p:nvPr/>
        </p:nvPicPr>
        <p:blipFill>
          <a:blip r:embed="rId3" cstate="print"/>
          <a:srcRect/>
          <a:stretch>
            <a:fillRect/>
          </a:stretch>
        </p:blipFill>
        <p:spPr bwMode="auto">
          <a:xfrm>
            <a:off x="5334000" y="761999"/>
            <a:ext cx="3581400" cy="526676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7772400" cy="2971800"/>
          </a:xfrm>
        </p:spPr>
        <p:txBody>
          <a:bodyPr/>
          <a:lstStyle/>
          <a:p>
            <a:r>
              <a:rPr lang="en-US" dirty="0" smtClean="0"/>
              <a:t>Among Wooden's maxims:</a:t>
            </a:r>
          </a:p>
          <a:p>
            <a:pPr lvl="1"/>
            <a:r>
              <a:rPr lang="en-US" dirty="0" smtClean="0"/>
              <a:t>Failing to prepare is preparing to fail.</a:t>
            </a:r>
          </a:p>
          <a:p>
            <a:pPr lvl="1"/>
            <a:r>
              <a:rPr lang="en-US" dirty="0" smtClean="0"/>
              <a:t>Flexibility is the key to stability.</a:t>
            </a:r>
          </a:p>
          <a:p>
            <a:pPr lvl="1"/>
            <a:r>
              <a:rPr lang="en-US" dirty="0" smtClean="0"/>
              <a:t>Be quick, but don't hurry</a:t>
            </a:r>
          </a:p>
          <a:p>
            <a:endParaRPr lang="en-US" dirty="0"/>
          </a:p>
        </p:txBody>
      </p:sp>
      <p:pic>
        <p:nvPicPr>
          <p:cNvPr id="4" name="Picture 2" descr="http://hoopedia.nba.com/images/4/49/Wooden_trophies.jpg"/>
          <p:cNvPicPr>
            <a:picLocks noChangeAspect="1" noChangeArrowheads="1"/>
          </p:cNvPicPr>
          <p:nvPr/>
        </p:nvPicPr>
        <p:blipFill>
          <a:blip r:embed="rId2" cstate="print"/>
          <a:srcRect/>
          <a:stretch>
            <a:fillRect/>
          </a:stretch>
        </p:blipFill>
        <p:spPr bwMode="auto">
          <a:xfrm>
            <a:off x="794327" y="2438400"/>
            <a:ext cx="7740073" cy="4419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3.squidoocdn.com/resize/squidoo_images/590/draft_lens1553482module41884192photo_1245736598john_wooden_pyramid.jpg"/>
          <p:cNvPicPr>
            <a:picLocks noChangeAspect="1" noChangeArrowheads="1"/>
          </p:cNvPicPr>
          <p:nvPr/>
        </p:nvPicPr>
        <p:blipFill>
          <a:blip r:embed="rId2" cstate="print"/>
          <a:srcRect/>
          <a:stretch>
            <a:fillRect/>
          </a:stretch>
        </p:blipFill>
        <p:spPr bwMode="auto">
          <a:xfrm>
            <a:off x="0" y="0"/>
            <a:ext cx="91204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sz="6000" dirty="0" smtClean="0"/>
              <a:t>UCLA Dynasty</a:t>
            </a:r>
            <a:endParaRPr lang="en-US" sz="6000" dirty="0"/>
          </a:p>
        </p:txBody>
      </p:sp>
      <p:sp>
        <p:nvSpPr>
          <p:cNvPr id="3" name="Content Placeholder 2"/>
          <p:cNvSpPr>
            <a:spLocks noGrp="1"/>
          </p:cNvSpPr>
          <p:nvPr>
            <p:ph idx="1"/>
          </p:nvPr>
        </p:nvSpPr>
        <p:spPr>
          <a:xfrm>
            <a:off x="0" y="1066800"/>
            <a:ext cx="6248400" cy="5791200"/>
          </a:xfrm>
        </p:spPr>
        <p:txBody>
          <a:bodyPr>
            <a:normAutofit fontScale="85000" lnSpcReduction="20000"/>
          </a:bodyPr>
          <a:lstStyle/>
          <a:p>
            <a:r>
              <a:rPr lang="en-US" dirty="0" smtClean="0"/>
              <a:t>UCLA men's basketball NCAA records.</a:t>
            </a:r>
          </a:p>
          <a:p>
            <a:pPr lvl="1"/>
            <a:r>
              <a:rPr lang="en-US" dirty="0" smtClean="0"/>
              <a:t>11 NCAA titles</a:t>
            </a:r>
          </a:p>
          <a:p>
            <a:pPr lvl="1"/>
            <a:r>
              <a:rPr lang="en-US" dirty="0" smtClean="0"/>
              <a:t>7 consecutive NCAA titles (1967–1973)</a:t>
            </a:r>
          </a:p>
          <a:p>
            <a:pPr lvl="1"/>
            <a:r>
              <a:rPr lang="en-US" dirty="0" smtClean="0"/>
              <a:t>13 NCAA title game appearances</a:t>
            </a:r>
          </a:p>
          <a:p>
            <a:pPr lvl="1"/>
            <a:r>
              <a:rPr lang="en-US" dirty="0" smtClean="0"/>
              <a:t>18 Final Four appearances*</a:t>
            </a:r>
          </a:p>
          <a:p>
            <a:pPr lvl="1"/>
            <a:r>
              <a:rPr lang="en-US" dirty="0" smtClean="0"/>
              <a:t>10 consecutive Final Four appearances (1967–1976)</a:t>
            </a:r>
          </a:p>
          <a:p>
            <a:pPr lvl="1"/>
            <a:r>
              <a:rPr lang="en-US" dirty="0" smtClean="0"/>
              <a:t>26 Final Four wins*</a:t>
            </a:r>
          </a:p>
          <a:p>
            <a:pPr lvl="1"/>
            <a:r>
              <a:rPr lang="en-US" dirty="0" smtClean="0"/>
              <a:t>38 game NCAA Tournament winning streak (1964–1974)</a:t>
            </a:r>
          </a:p>
          <a:p>
            <a:pPr lvl="1"/>
            <a:r>
              <a:rPr lang="en-US" dirty="0" smtClean="0"/>
              <a:t>134 weeks ranked #1 in AP Top 25 Poll</a:t>
            </a:r>
          </a:p>
          <a:p>
            <a:pPr lvl="1"/>
            <a:r>
              <a:rPr lang="en-US" dirty="0" smtClean="0"/>
              <a:t>221 consecutive weeks ranked in AP Top 25 Poll (1966–1980)</a:t>
            </a:r>
          </a:p>
          <a:p>
            <a:pPr lvl="1"/>
            <a:r>
              <a:rPr lang="en-US" dirty="0" smtClean="0"/>
              <a:t>54 consecutive winning seasons (1949–2002)</a:t>
            </a:r>
          </a:p>
          <a:p>
            <a:pPr lvl="1"/>
            <a:r>
              <a:rPr lang="en-US" dirty="0" smtClean="0"/>
              <a:t>88 game men's regular season winning streak (1971–1974)</a:t>
            </a:r>
          </a:p>
          <a:p>
            <a:pPr lvl="1"/>
            <a:r>
              <a:rPr lang="en-US" dirty="0" smtClean="0"/>
              <a:t>4 Perfect undefeated seasons, 1964, 1967, 1972, 1973</a:t>
            </a:r>
          </a:p>
        </p:txBody>
      </p:sp>
      <p:pic>
        <p:nvPicPr>
          <p:cNvPr id="28674" name="Picture 2" descr="http://upload.wikimedia.org/wikipedia/commons/thumb/b/bc/Lew_Alcindor_Kareem_Abdul-Jabbar_UCLA.jpg/220px-Lew_Alcindor_Kareem_Abdul-Jabbar_UCLA.jpg">
            <a:hlinkClick r:id="rId2"/>
          </p:cNvPr>
          <p:cNvPicPr>
            <a:picLocks noChangeAspect="1" noChangeArrowheads="1"/>
          </p:cNvPicPr>
          <p:nvPr/>
        </p:nvPicPr>
        <p:blipFill>
          <a:blip r:embed="rId3" cstate="print"/>
          <a:srcRect/>
          <a:stretch>
            <a:fillRect/>
          </a:stretch>
        </p:blipFill>
        <p:spPr bwMode="auto">
          <a:xfrm>
            <a:off x="6306553" y="1371600"/>
            <a:ext cx="2646947" cy="3657600"/>
          </a:xfrm>
          <a:prstGeom prst="rect">
            <a:avLst/>
          </a:prstGeom>
          <a:noFill/>
        </p:spPr>
      </p:pic>
      <p:sp>
        <p:nvSpPr>
          <p:cNvPr id="5" name="TextBox 4"/>
          <p:cNvSpPr txBox="1"/>
          <p:nvPr/>
        </p:nvSpPr>
        <p:spPr>
          <a:xfrm>
            <a:off x="6324600" y="5257801"/>
            <a:ext cx="2667000" cy="830997"/>
          </a:xfrm>
          <a:prstGeom prst="rect">
            <a:avLst/>
          </a:prstGeom>
          <a:noFill/>
        </p:spPr>
        <p:txBody>
          <a:bodyPr wrap="square" rtlCol="0">
            <a:spAutoFit/>
          </a:bodyPr>
          <a:lstStyle/>
          <a:p>
            <a:pPr algn="ctr"/>
            <a:r>
              <a:rPr lang="en-US" sz="2400" dirty="0" smtClean="0"/>
              <a:t>Kareem Abdul </a:t>
            </a:r>
            <a:r>
              <a:rPr lang="en-US" sz="2400" dirty="0" err="1" smtClean="0"/>
              <a:t>Jabbar</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000" dirty="0" smtClean="0"/>
              <a:t>NBA Founded</a:t>
            </a:r>
            <a:endParaRPr lang="en-US" sz="6000" dirty="0"/>
          </a:p>
        </p:txBody>
      </p:sp>
      <p:sp>
        <p:nvSpPr>
          <p:cNvPr id="3" name="Content Placeholder 2"/>
          <p:cNvSpPr>
            <a:spLocks noGrp="1"/>
          </p:cNvSpPr>
          <p:nvPr>
            <p:ph idx="1"/>
          </p:nvPr>
        </p:nvSpPr>
        <p:spPr>
          <a:xfrm>
            <a:off x="0" y="1295400"/>
            <a:ext cx="5334000" cy="5410200"/>
          </a:xfrm>
        </p:spPr>
        <p:txBody>
          <a:bodyPr/>
          <a:lstStyle/>
          <a:p>
            <a:r>
              <a:rPr lang="en-US" dirty="0" smtClean="0"/>
              <a:t>Founded in New York City on June 6, 1946 </a:t>
            </a:r>
          </a:p>
          <a:p>
            <a:r>
              <a:rPr lang="en-US" dirty="0" smtClean="0"/>
              <a:t>Original name was the Basketball Association of America (BAA). </a:t>
            </a:r>
          </a:p>
          <a:p>
            <a:r>
              <a:rPr lang="en-US" dirty="0" smtClean="0"/>
              <a:t>The league adopted the name National Basketball Association (NBA) in 1949 after merging with the rival National Basketball League (NBL). </a:t>
            </a:r>
          </a:p>
        </p:txBody>
      </p:sp>
      <p:pic>
        <p:nvPicPr>
          <p:cNvPr id="1026" name="Picture 2" descr="http://design-crit.com/blog/wp-content/uploads/2009/06/nba-logo2.png"/>
          <p:cNvPicPr>
            <a:picLocks noChangeAspect="1" noChangeArrowheads="1"/>
          </p:cNvPicPr>
          <p:nvPr/>
        </p:nvPicPr>
        <p:blipFill>
          <a:blip r:embed="rId2" cstate="print"/>
          <a:srcRect/>
          <a:stretch>
            <a:fillRect/>
          </a:stretch>
        </p:blipFill>
        <p:spPr bwMode="auto">
          <a:xfrm>
            <a:off x="6096000" y="1143000"/>
            <a:ext cx="2514600" cy="5397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Invention of the Game</a:t>
            </a:r>
            <a:endParaRPr lang="en-US" sz="5400" dirty="0"/>
          </a:p>
        </p:txBody>
      </p:sp>
      <p:sp>
        <p:nvSpPr>
          <p:cNvPr id="3" name="Content Placeholder 2"/>
          <p:cNvSpPr>
            <a:spLocks noGrp="1"/>
          </p:cNvSpPr>
          <p:nvPr>
            <p:ph idx="1"/>
          </p:nvPr>
        </p:nvSpPr>
        <p:spPr>
          <a:xfrm>
            <a:off x="3733800" y="1295400"/>
            <a:ext cx="5105400" cy="5410200"/>
          </a:xfrm>
        </p:spPr>
        <p:txBody>
          <a:bodyPr>
            <a:normAutofit/>
          </a:bodyPr>
          <a:lstStyle/>
          <a:p>
            <a:r>
              <a:rPr lang="en-US" dirty="0" smtClean="0"/>
              <a:t>James Naismith was a Canadian teacher, born in Almonte, Ontario on the 16th of November, 1861. </a:t>
            </a:r>
          </a:p>
          <a:p>
            <a:pPr>
              <a:buNone/>
            </a:pPr>
            <a:endParaRPr lang="en-US" dirty="0" smtClean="0"/>
          </a:p>
          <a:p>
            <a:r>
              <a:rPr lang="en-US" dirty="0" smtClean="0"/>
              <a:t>Massachusetts had cold winters, and people wanted a game that could be played inside. </a:t>
            </a:r>
          </a:p>
          <a:p>
            <a:pPr>
              <a:buNone/>
            </a:pPr>
            <a:endParaRPr lang="en-US" dirty="0"/>
          </a:p>
        </p:txBody>
      </p:sp>
      <p:pic>
        <p:nvPicPr>
          <p:cNvPr id="17410" name="Picture 2" descr="http://www3.findagrave.com/photos/2004/352/753_110340225103.jpg"/>
          <p:cNvPicPr>
            <a:picLocks noChangeAspect="1" noChangeArrowheads="1"/>
          </p:cNvPicPr>
          <p:nvPr/>
        </p:nvPicPr>
        <p:blipFill>
          <a:blip r:embed="rId2" cstate="print"/>
          <a:srcRect/>
          <a:stretch>
            <a:fillRect/>
          </a:stretch>
        </p:blipFill>
        <p:spPr bwMode="auto">
          <a:xfrm>
            <a:off x="228600" y="1295400"/>
            <a:ext cx="3137646" cy="4724400"/>
          </a:xfrm>
          <a:prstGeom prst="rect">
            <a:avLst/>
          </a:prstGeom>
          <a:noFill/>
        </p:spPr>
      </p:pic>
      <p:sp>
        <p:nvSpPr>
          <p:cNvPr id="5" name="TextBox 4"/>
          <p:cNvSpPr txBox="1"/>
          <p:nvPr/>
        </p:nvSpPr>
        <p:spPr>
          <a:xfrm>
            <a:off x="152400" y="6096000"/>
            <a:ext cx="3200400" cy="461665"/>
          </a:xfrm>
          <a:prstGeom prst="rect">
            <a:avLst/>
          </a:prstGeom>
          <a:noFill/>
        </p:spPr>
        <p:txBody>
          <a:bodyPr wrap="square" rtlCol="0">
            <a:spAutoFit/>
          </a:bodyPr>
          <a:lstStyle/>
          <a:p>
            <a:pPr algn="ctr"/>
            <a:r>
              <a:rPr lang="en-US" sz="2400" dirty="0" smtClean="0"/>
              <a:t>James Naismith</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1950-60’s NBA</a:t>
            </a:r>
            <a:endParaRPr lang="en-US" dirty="0"/>
          </a:p>
        </p:txBody>
      </p:sp>
      <p:sp>
        <p:nvSpPr>
          <p:cNvPr id="3" name="Content Placeholder 2"/>
          <p:cNvSpPr>
            <a:spLocks noGrp="1"/>
          </p:cNvSpPr>
          <p:nvPr>
            <p:ph idx="1"/>
          </p:nvPr>
        </p:nvSpPr>
        <p:spPr/>
        <p:txBody>
          <a:bodyPr/>
          <a:lstStyle/>
          <a:p>
            <a:r>
              <a:rPr lang="en-US" dirty="0" smtClean="0"/>
              <a:t>With the United States experiencing economic growth in the 1950’s, many Americans had expendable incomes so they turned to consumerism, sports, and athletes as a way to spend their time and money</a:t>
            </a:r>
          </a:p>
          <a:p>
            <a:r>
              <a:rPr lang="en-US" dirty="0" smtClean="0"/>
              <a:t>Some of the early stars and teams of the 1950’s and 1960’s were</a:t>
            </a:r>
            <a:endParaRPr lang="en-US" dirty="0"/>
          </a:p>
        </p:txBody>
      </p:sp>
    </p:spTree>
    <p:extLst>
      <p:ext uri="{BB962C8B-B14F-4D97-AF65-F5344CB8AC3E}">
        <p14:creationId xmlns:p14="http://schemas.microsoft.com/office/powerpoint/2010/main" val="2880178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 Stars</a:t>
            </a:r>
            <a:endParaRPr lang="en-US" dirty="0"/>
          </a:p>
        </p:txBody>
      </p:sp>
      <p:sp>
        <p:nvSpPr>
          <p:cNvPr id="3" name="Content Placeholder 2"/>
          <p:cNvSpPr>
            <a:spLocks noGrp="1"/>
          </p:cNvSpPr>
          <p:nvPr>
            <p:ph idx="1"/>
          </p:nvPr>
        </p:nvSpPr>
        <p:spPr/>
        <p:txBody>
          <a:bodyPr/>
          <a:lstStyle/>
          <a:p>
            <a:r>
              <a:rPr lang="en-US" dirty="0" smtClean="0">
                <a:hlinkClick r:id="rId2"/>
              </a:rPr>
              <a:t>1950’s</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269" y="1151637"/>
            <a:ext cx="2395538" cy="30455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917950"/>
            <a:ext cx="4675803" cy="20097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03" y="5105400"/>
            <a:ext cx="1905000" cy="149839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1305761"/>
            <a:ext cx="2571750" cy="2290803"/>
          </a:xfrm>
          <a:prstGeom prst="rect">
            <a:avLst/>
          </a:prstGeom>
        </p:spPr>
      </p:pic>
      <p:sp>
        <p:nvSpPr>
          <p:cNvPr id="8" name="TextBox 7"/>
          <p:cNvSpPr txBox="1"/>
          <p:nvPr/>
        </p:nvSpPr>
        <p:spPr>
          <a:xfrm>
            <a:off x="5791200" y="4191000"/>
            <a:ext cx="2895600" cy="3139321"/>
          </a:xfrm>
          <a:prstGeom prst="rect">
            <a:avLst/>
          </a:prstGeom>
          <a:noFill/>
        </p:spPr>
        <p:txBody>
          <a:bodyPr wrap="square" rtlCol="0">
            <a:spAutoFit/>
          </a:bodyPr>
          <a:lstStyle/>
          <a:p>
            <a:r>
              <a:rPr lang="en-US" dirty="0" smtClean="0"/>
              <a:t>Dominant Teams</a:t>
            </a:r>
          </a:p>
          <a:p>
            <a:pPr marL="285750" indent="-285750">
              <a:buFontTx/>
              <a:buChar char="-"/>
            </a:pPr>
            <a:r>
              <a:rPr lang="en-US" dirty="0" smtClean="0"/>
              <a:t>Milwaukee Lakers 49, 50, 52-54</a:t>
            </a:r>
          </a:p>
          <a:p>
            <a:pPr marL="285750" indent="-285750">
              <a:buFontTx/>
              <a:buChar char="-"/>
            </a:pPr>
            <a:r>
              <a:rPr lang="en-US" dirty="0" smtClean="0"/>
              <a:t>Boston Celtics 57, 59</a:t>
            </a:r>
          </a:p>
          <a:p>
            <a:pPr marL="285750" indent="-285750">
              <a:buFontTx/>
              <a:buChar char="-"/>
            </a:pPr>
            <a:r>
              <a:rPr lang="en-US" dirty="0" smtClean="0"/>
              <a:t>St. Louis Hawks 58</a:t>
            </a:r>
          </a:p>
          <a:p>
            <a:pPr marL="285750" indent="-285750">
              <a:buFontTx/>
              <a:buChar char="-"/>
            </a:pPr>
            <a:r>
              <a:rPr lang="en-US" dirty="0" smtClean="0"/>
              <a:t>Philadelphia Warriors 47, 56</a:t>
            </a:r>
          </a:p>
          <a:p>
            <a:pPr marL="285750" indent="-285750">
              <a:buFontTx/>
              <a:buChar char="-"/>
            </a:pPr>
            <a:r>
              <a:rPr lang="en-US" dirty="0" smtClean="0"/>
              <a:t>Syracuse Nationals 55</a:t>
            </a:r>
          </a:p>
          <a:p>
            <a:pPr marL="285750" indent="-285750">
              <a:buFontTx/>
              <a:buChar char="-"/>
            </a:pPr>
            <a:r>
              <a:rPr lang="en-US" dirty="0" smtClean="0"/>
              <a:t>New York Knicks</a:t>
            </a:r>
          </a:p>
          <a:p>
            <a:pPr marL="285750" indent="-285750">
              <a:buFontTx/>
              <a:buChar char="-"/>
            </a:pPr>
            <a:endParaRPr lang="en-US" dirty="0" smtClean="0"/>
          </a:p>
          <a:p>
            <a:pPr marL="285750" indent="-285750">
              <a:buFontTx/>
              <a:buChar char="-"/>
            </a:pPr>
            <a:endParaRPr lang="en-US" dirty="0"/>
          </a:p>
        </p:txBody>
      </p:sp>
      <p:sp>
        <p:nvSpPr>
          <p:cNvPr id="9" name="TextBox 8"/>
          <p:cNvSpPr txBox="1"/>
          <p:nvPr/>
        </p:nvSpPr>
        <p:spPr>
          <a:xfrm>
            <a:off x="7139376" y="1151637"/>
            <a:ext cx="1475500" cy="369332"/>
          </a:xfrm>
          <a:prstGeom prst="rect">
            <a:avLst/>
          </a:prstGeom>
          <a:noFill/>
        </p:spPr>
        <p:txBody>
          <a:bodyPr wrap="square" rtlCol="0">
            <a:spAutoFit/>
          </a:bodyPr>
          <a:lstStyle/>
          <a:p>
            <a:r>
              <a:rPr lang="en-US" dirty="0" smtClean="0"/>
              <a:t>Bob </a:t>
            </a:r>
            <a:r>
              <a:rPr lang="en-US" dirty="0" err="1" smtClean="0"/>
              <a:t>Cousy</a:t>
            </a:r>
            <a:endParaRPr lang="en-US" dirty="0"/>
          </a:p>
        </p:txBody>
      </p:sp>
      <p:sp>
        <p:nvSpPr>
          <p:cNvPr id="10" name="TextBox 9"/>
          <p:cNvSpPr txBox="1"/>
          <p:nvPr/>
        </p:nvSpPr>
        <p:spPr>
          <a:xfrm>
            <a:off x="2493485" y="6096000"/>
            <a:ext cx="2868118" cy="369332"/>
          </a:xfrm>
          <a:prstGeom prst="rect">
            <a:avLst/>
          </a:prstGeom>
          <a:noFill/>
        </p:spPr>
        <p:txBody>
          <a:bodyPr wrap="square" rtlCol="0">
            <a:spAutoFit/>
          </a:bodyPr>
          <a:lstStyle/>
          <a:p>
            <a:r>
              <a:rPr lang="en-US" dirty="0" smtClean="0"/>
              <a:t>George </a:t>
            </a:r>
            <a:r>
              <a:rPr lang="en-US" dirty="0" err="1" smtClean="0"/>
              <a:t>Mikan</a:t>
            </a:r>
            <a:endParaRPr lang="en-US" dirty="0"/>
          </a:p>
        </p:txBody>
      </p:sp>
      <p:sp>
        <p:nvSpPr>
          <p:cNvPr id="11" name="TextBox 10"/>
          <p:cNvSpPr txBox="1"/>
          <p:nvPr/>
        </p:nvSpPr>
        <p:spPr>
          <a:xfrm>
            <a:off x="1102969" y="2305096"/>
            <a:ext cx="1697515" cy="369332"/>
          </a:xfrm>
          <a:prstGeom prst="rect">
            <a:avLst/>
          </a:prstGeom>
          <a:noFill/>
        </p:spPr>
        <p:txBody>
          <a:bodyPr wrap="square" rtlCol="0">
            <a:spAutoFit/>
          </a:bodyPr>
          <a:lstStyle/>
          <a:p>
            <a:r>
              <a:rPr lang="en-US" dirty="0" smtClean="0"/>
              <a:t>Paul </a:t>
            </a:r>
            <a:r>
              <a:rPr lang="en-US" dirty="0" err="1" smtClean="0"/>
              <a:t>Arizin</a:t>
            </a:r>
            <a:endParaRPr lang="en-US" dirty="0"/>
          </a:p>
        </p:txBody>
      </p:sp>
    </p:spTree>
    <p:extLst>
      <p:ext uri="{BB962C8B-B14F-4D97-AF65-F5344CB8AC3E}">
        <p14:creationId xmlns:p14="http://schemas.microsoft.com/office/powerpoint/2010/main" val="3120381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 Stars</a:t>
            </a:r>
            <a:endParaRPr lang="en-US" dirty="0"/>
          </a:p>
        </p:txBody>
      </p:sp>
      <p:sp>
        <p:nvSpPr>
          <p:cNvPr id="3" name="Content Placeholder 2"/>
          <p:cNvSpPr>
            <a:spLocks noGrp="1"/>
          </p:cNvSpPr>
          <p:nvPr>
            <p:ph idx="1"/>
          </p:nvPr>
        </p:nvSpPr>
        <p:spPr/>
        <p:txBody>
          <a:bodyPr/>
          <a:lstStyle/>
          <a:p>
            <a:r>
              <a:rPr lang="en-US" dirty="0" smtClean="0">
                <a:hlinkClick r:id="rId2"/>
              </a:rPr>
              <a:t>1960’s</a:t>
            </a:r>
            <a:endParaRPr lang="en-US" dirty="0" smtClean="0"/>
          </a:p>
          <a:p>
            <a:r>
              <a:rPr lang="en-US" dirty="0" smtClean="0"/>
              <a:t>Celtics Won 9 of the 10 Championships </a:t>
            </a:r>
            <a:r>
              <a:rPr lang="en-US" sz="1800" dirty="0" smtClean="0"/>
              <a:t>(67 76ers)</a:t>
            </a:r>
          </a:p>
          <a:p>
            <a:r>
              <a:rPr lang="en-US" dirty="0" smtClean="0">
                <a:hlinkClick r:id="rId3"/>
              </a:rPr>
              <a:t>6 of them were against the Lakers</a:t>
            </a:r>
            <a:endParaRPr lang="en-US" dirty="0" smtClean="0"/>
          </a:p>
          <a:p>
            <a:pPr marL="13716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1" y="3276600"/>
            <a:ext cx="1460500" cy="1752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2830" y="3154252"/>
            <a:ext cx="1136587" cy="146378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8610" y="4712018"/>
            <a:ext cx="1914525" cy="19145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8347" y="3200400"/>
            <a:ext cx="3242614" cy="276222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123" y="4800600"/>
            <a:ext cx="2400300" cy="1905000"/>
          </a:xfrm>
          <a:prstGeom prst="rect">
            <a:avLst/>
          </a:prstGeom>
        </p:spPr>
      </p:pic>
    </p:spTree>
    <p:extLst>
      <p:ext uri="{BB962C8B-B14F-4D97-AF65-F5344CB8AC3E}">
        <p14:creationId xmlns:p14="http://schemas.microsoft.com/office/powerpoint/2010/main" val="692610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hlinkClick r:id="rId2"/>
              </a:rPr>
              <a:t>Bill Russell </a:t>
            </a:r>
            <a:r>
              <a:rPr lang="en-US" dirty="0" smtClean="0"/>
              <a:t>vs. Wilt Chamberlain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2209800"/>
            <a:ext cx="4129088" cy="351737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752600"/>
            <a:ext cx="2762250" cy="16573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572000"/>
            <a:ext cx="2476500" cy="18478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4898496"/>
            <a:ext cx="2762250" cy="16573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2688" y="1514011"/>
            <a:ext cx="1943100" cy="2362200"/>
          </a:xfrm>
          <a:prstGeom prst="rect">
            <a:avLst/>
          </a:prstGeom>
        </p:spPr>
      </p:pic>
    </p:spTree>
    <p:extLst>
      <p:ext uri="{BB962C8B-B14F-4D97-AF65-F5344CB8AC3E}">
        <p14:creationId xmlns:p14="http://schemas.microsoft.com/office/powerpoint/2010/main" val="876079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t>American Basketball Association</a:t>
            </a:r>
            <a:endParaRPr lang="en-US" dirty="0"/>
          </a:p>
        </p:txBody>
      </p:sp>
      <p:sp>
        <p:nvSpPr>
          <p:cNvPr id="3" name="Content Placeholder 2"/>
          <p:cNvSpPr>
            <a:spLocks noGrp="1"/>
          </p:cNvSpPr>
          <p:nvPr>
            <p:ph idx="1"/>
          </p:nvPr>
        </p:nvSpPr>
        <p:spPr>
          <a:xfrm>
            <a:off x="0" y="1371600"/>
            <a:ext cx="4800600" cy="5257800"/>
          </a:xfrm>
        </p:spPr>
        <p:txBody>
          <a:bodyPr>
            <a:normAutofit fontScale="92500" lnSpcReduction="10000"/>
          </a:bodyPr>
          <a:lstStyle/>
          <a:p>
            <a:r>
              <a:rPr lang="en-US" dirty="0" smtClean="0"/>
              <a:t>founded in 1967, competing with the National Basketball Association, until the ABA–NBA merger in 1976. </a:t>
            </a:r>
          </a:p>
          <a:p>
            <a:r>
              <a:rPr lang="en-US" dirty="0" smtClean="0"/>
              <a:t>ABA’s long-term goal was to force a merger with the more established league. </a:t>
            </a:r>
          </a:p>
          <a:p>
            <a:r>
              <a:rPr lang="en-US" dirty="0" smtClean="0"/>
              <a:t>ABA officials told potential owners that they could get an ABA team for half of what it cost to get an NBA expansion team at the time. </a:t>
            </a:r>
          </a:p>
          <a:p>
            <a:endParaRPr lang="en-US" dirty="0"/>
          </a:p>
        </p:txBody>
      </p:sp>
      <p:pic>
        <p:nvPicPr>
          <p:cNvPr id="27650" name="Picture 2" descr="http://www.nbainchina.com/wp-content/uploads/aba-logo.jpg"/>
          <p:cNvPicPr>
            <a:picLocks noChangeAspect="1" noChangeArrowheads="1"/>
          </p:cNvPicPr>
          <p:nvPr/>
        </p:nvPicPr>
        <p:blipFill>
          <a:blip r:embed="rId2" cstate="print"/>
          <a:srcRect/>
          <a:stretch>
            <a:fillRect/>
          </a:stretch>
        </p:blipFill>
        <p:spPr bwMode="auto">
          <a:xfrm>
            <a:off x="4953000" y="2133600"/>
            <a:ext cx="3768222" cy="3124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hoopedia.nba.com/images/5/5a/UtahStarsABALogoBig.gif"/>
          <p:cNvPicPr>
            <a:picLocks noChangeAspect="1" noChangeArrowheads="1"/>
          </p:cNvPicPr>
          <p:nvPr/>
        </p:nvPicPr>
        <p:blipFill>
          <a:blip r:embed="rId2" cstate="print"/>
          <a:srcRect/>
          <a:stretch>
            <a:fillRect/>
          </a:stretch>
        </p:blipFill>
        <p:spPr bwMode="auto">
          <a:xfrm>
            <a:off x="457201" y="609600"/>
            <a:ext cx="3962400" cy="2209800"/>
          </a:xfrm>
          <a:prstGeom prst="rect">
            <a:avLst/>
          </a:prstGeom>
          <a:noFill/>
        </p:spPr>
      </p:pic>
      <p:pic>
        <p:nvPicPr>
          <p:cNvPr id="29700" name="Picture 4" descr="http://t2.gstatic.com/images?q=tbn:ANd9GcQsQKSw55uRnB8cFbKVTMxWn70adkHicO4eDb_GqgQK_NYZFX9wkQ"/>
          <p:cNvPicPr>
            <a:picLocks noChangeAspect="1" noChangeArrowheads="1"/>
          </p:cNvPicPr>
          <p:nvPr/>
        </p:nvPicPr>
        <p:blipFill>
          <a:blip r:embed="rId3" cstate="print"/>
          <a:srcRect/>
          <a:stretch>
            <a:fillRect/>
          </a:stretch>
        </p:blipFill>
        <p:spPr bwMode="auto">
          <a:xfrm>
            <a:off x="4697897" y="414867"/>
            <a:ext cx="4065103" cy="5985933"/>
          </a:xfrm>
          <a:prstGeom prst="rect">
            <a:avLst/>
          </a:prstGeom>
          <a:noFill/>
        </p:spPr>
      </p:pic>
      <p:sp>
        <p:nvSpPr>
          <p:cNvPr id="6" name="TextBox 5"/>
          <p:cNvSpPr txBox="1"/>
          <p:nvPr/>
        </p:nvSpPr>
        <p:spPr>
          <a:xfrm>
            <a:off x="0" y="5029200"/>
            <a:ext cx="4648200" cy="923330"/>
          </a:xfrm>
          <a:prstGeom prst="rect">
            <a:avLst/>
          </a:prstGeom>
          <a:noFill/>
        </p:spPr>
        <p:txBody>
          <a:bodyPr wrap="square" rtlCol="0">
            <a:spAutoFit/>
          </a:bodyPr>
          <a:lstStyle/>
          <a:p>
            <a:pPr algn="ctr"/>
            <a:r>
              <a:rPr lang="en-US" sz="5400" dirty="0" smtClean="0"/>
              <a:t>Moses Malone</a:t>
            </a:r>
            <a:endParaRPr lang="en-US" sz="5400" dirty="0"/>
          </a:p>
        </p:txBody>
      </p:sp>
      <p:sp>
        <p:nvSpPr>
          <p:cNvPr id="7" name="TextBox 6"/>
          <p:cNvSpPr txBox="1"/>
          <p:nvPr/>
        </p:nvSpPr>
        <p:spPr>
          <a:xfrm>
            <a:off x="228600" y="3200400"/>
            <a:ext cx="4267200" cy="584775"/>
          </a:xfrm>
          <a:prstGeom prst="rect">
            <a:avLst/>
          </a:prstGeom>
          <a:noFill/>
        </p:spPr>
        <p:txBody>
          <a:bodyPr wrap="square" rtlCol="0">
            <a:spAutoFit/>
          </a:bodyPr>
          <a:lstStyle/>
          <a:p>
            <a:r>
              <a:rPr lang="en-US" sz="3200" dirty="0" smtClean="0"/>
              <a:t>1970-1971 Champions</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1976 NBA - ABA Merger</a:t>
            </a:r>
            <a:endParaRPr lang="en-US" dirty="0"/>
          </a:p>
        </p:txBody>
      </p:sp>
      <p:sp>
        <p:nvSpPr>
          <p:cNvPr id="3" name="Content Placeholder 2"/>
          <p:cNvSpPr>
            <a:spLocks noGrp="1"/>
          </p:cNvSpPr>
          <p:nvPr>
            <p:ph idx="1"/>
          </p:nvPr>
        </p:nvSpPr>
        <p:spPr/>
        <p:txBody>
          <a:bodyPr/>
          <a:lstStyle/>
          <a:p>
            <a:r>
              <a:rPr lang="en-US" dirty="0" smtClean="0"/>
              <a:t>NBA and ABA merge</a:t>
            </a:r>
          </a:p>
          <a:p>
            <a:r>
              <a:rPr lang="en-US" dirty="0" smtClean="0"/>
              <a:t>Only 4 teams from the ABA became NBA teams</a:t>
            </a:r>
          </a:p>
          <a:p>
            <a:r>
              <a:rPr lang="en-US" dirty="0" smtClean="0"/>
              <a:t>Indiana Pacers</a:t>
            </a:r>
          </a:p>
          <a:p>
            <a:r>
              <a:rPr lang="en-US" dirty="0" smtClean="0"/>
              <a:t>Denver Nuggets</a:t>
            </a:r>
          </a:p>
          <a:p>
            <a:r>
              <a:rPr lang="en-US" dirty="0" smtClean="0"/>
              <a:t>San Antonio Spurs</a:t>
            </a:r>
          </a:p>
          <a:p>
            <a:r>
              <a:rPr lang="en-US" dirty="0" smtClean="0"/>
              <a:t>New York Nets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 Basketball</a:t>
            </a:r>
            <a:endParaRPr lang="en-US" dirty="0"/>
          </a:p>
        </p:txBody>
      </p:sp>
      <p:sp>
        <p:nvSpPr>
          <p:cNvPr id="3" name="Content Placeholder 2"/>
          <p:cNvSpPr>
            <a:spLocks noGrp="1"/>
          </p:cNvSpPr>
          <p:nvPr>
            <p:ph idx="1"/>
          </p:nvPr>
        </p:nvSpPr>
        <p:spPr/>
        <p:txBody>
          <a:bodyPr/>
          <a:lstStyle/>
          <a:p>
            <a:r>
              <a:rPr lang="en-US" dirty="0" smtClean="0"/>
              <a:t>With the 1970’s and the ABA Merger came new problems to the NBA</a:t>
            </a:r>
          </a:p>
          <a:p>
            <a:pPr lvl="1"/>
            <a:r>
              <a:rPr lang="en-US" dirty="0" smtClean="0"/>
              <a:t>Smaller Talent Pool 6 teams to 14 (30 today</a:t>
            </a:r>
          </a:p>
          <a:p>
            <a:pPr lvl="1"/>
            <a:r>
              <a:rPr lang="en-US" dirty="0" smtClean="0"/>
              <a:t>Drugs</a:t>
            </a:r>
          </a:p>
          <a:p>
            <a:pPr lvl="1"/>
            <a:r>
              <a:rPr lang="en-US" dirty="0" smtClean="0"/>
              <a:t>Not selling out </a:t>
            </a:r>
          </a:p>
          <a:p>
            <a:pPr lvl="1"/>
            <a:r>
              <a:rPr lang="en-US" dirty="0" smtClean="0"/>
              <a:t>Teams Moving</a:t>
            </a:r>
          </a:p>
          <a:p>
            <a:pPr lvl="1"/>
            <a:r>
              <a:rPr lang="en-US" dirty="0" smtClean="0"/>
              <a:t>Too Individual</a:t>
            </a:r>
          </a:p>
          <a:p>
            <a:pPr lvl="1"/>
            <a:r>
              <a:rPr lang="en-US" dirty="0" smtClean="0"/>
              <a:t>Too Black</a:t>
            </a:r>
          </a:p>
          <a:p>
            <a:pPr lvl="1"/>
            <a:endParaRPr lang="en-US" dirty="0" smtClean="0"/>
          </a:p>
          <a:p>
            <a:pPr lvl="1"/>
            <a:endParaRPr lang="en-US" dirty="0" smtClean="0"/>
          </a:p>
        </p:txBody>
      </p:sp>
    </p:spTree>
    <p:extLst>
      <p:ext uri="{BB962C8B-B14F-4D97-AF65-F5344CB8AC3E}">
        <p14:creationId xmlns:p14="http://schemas.microsoft.com/office/powerpoint/2010/main" val="3166798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a:t>
            </a:r>
            <a:endParaRPr lang="en-US" dirty="0"/>
          </a:p>
        </p:txBody>
      </p:sp>
      <p:sp>
        <p:nvSpPr>
          <p:cNvPr id="3" name="Content Placeholder 2"/>
          <p:cNvSpPr>
            <a:spLocks noGrp="1"/>
          </p:cNvSpPr>
          <p:nvPr>
            <p:ph idx="1"/>
          </p:nvPr>
        </p:nvSpPr>
        <p:spPr/>
        <p:txBody>
          <a:bodyPr/>
          <a:lstStyle/>
          <a:p>
            <a:r>
              <a:rPr lang="en-US" dirty="0" smtClean="0"/>
              <a:t>We Need a Hero</a:t>
            </a:r>
          </a:p>
          <a:p>
            <a:pPr marL="137160" indent="0">
              <a:buNone/>
            </a:pPr>
            <a:r>
              <a:rPr lang="en-US" dirty="0" smtClean="0"/>
              <a:t>			Magic and Larry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617758"/>
            <a:ext cx="5174284" cy="3875719"/>
          </a:xfrm>
          <a:prstGeom prst="rect">
            <a:avLst/>
          </a:prstGeom>
        </p:spPr>
      </p:pic>
    </p:spTree>
    <p:extLst>
      <p:ext uri="{BB962C8B-B14F-4D97-AF65-F5344CB8AC3E}">
        <p14:creationId xmlns:p14="http://schemas.microsoft.com/office/powerpoint/2010/main" val="2601982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NBA reaches a New Level </a:t>
            </a:r>
            <a:br>
              <a:rPr lang="en-US" dirty="0" smtClean="0"/>
            </a:br>
            <a:r>
              <a:rPr lang="en-US" dirty="0" smtClean="0"/>
              <a:t>80’s-90’s</a:t>
            </a:r>
            <a:endParaRPr lang="en-US" dirty="0"/>
          </a:p>
        </p:txBody>
      </p:sp>
      <p:sp>
        <p:nvSpPr>
          <p:cNvPr id="3" name="Content Placeholder 2"/>
          <p:cNvSpPr>
            <a:spLocks noGrp="1"/>
          </p:cNvSpPr>
          <p:nvPr>
            <p:ph idx="1"/>
          </p:nvPr>
        </p:nvSpPr>
        <p:spPr/>
        <p:txBody>
          <a:bodyPr/>
          <a:lstStyle/>
          <a:p>
            <a:r>
              <a:rPr lang="en-US" dirty="0" smtClean="0"/>
              <a:t>Rivalries</a:t>
            </a:r>
          </a:p>
          <a:p>
            <a:r>
              <a:rPr lang="en-US" dirty="0" smtClean="0"/>
              <a:t>Star Players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Invention of the Game</a:t>
            </a:r>
            <a:endParaRPr lang="en-US" dirty="0"/>
          </a:p>
        </p:txBody>
      </p:sp>
      <p:sp>
        <p:nvSpPr>
          <p:cNvPr id="3" name="Content Placeholder 2"/>
          <p:cNvSpPr>
            <a:spLocks noGrp="1"/>
          </p:cNvSpPr>
          <p:nvPr>
            <p:ph idx="1"/>
          </p:nvPr>
        </p:nvSpPr>
        <p:spPr>
          <a:xfrm>
            <a:off x="2971800" y="1066800"/>
            <a:ext cx="6019800" cy="5638800"/>
          </a:xfrm>
        </p:spPr>
        <p:txBody>
          <a:bodyPr>
            <a:normAutofit fontScale="77500" lnSpcReduction="20000"/>
          </a:bodyPr>
          <a:lstStyle/>
          <a:p>
            <a:r>
              <a:rPr lang="en-US" dirty="0"/>
              <a:t>P</a:t>
            </a:r>
            <a:r>
              <a:rPr lang="en-US" dirty="0" smtClean="0"/>
              <a:t>hysical educator Luther </a:t>
            </a:r>
            <a:r>
              <a:rPr lang="en-US" dirty="0" err="1" smtClean="0"/>
              <a:t>Gulick</a:t>
            </a:r>
            <a:r>
              <a:rPr lang="en-US" dirty="0" smtClean="0"/>
              <a:t> asked him to invent a new indoor game, which could be played during the cold winter. </a:t>
            </a:r>
          </a:p>
          <a:p>
            <a:r>
              <a:rPr lang="en-US" dirty="0" smtClean="0"/>
              <a:t>Made it for a physical education class to play. </a:t>
            </a:r>
          </a:p>
          <a:p>
            <a:r>
              <a:rPr lang="en-US" dirty="0" smtClean="0"/>
              <a:t>Started in December of 1891. </a:t>
            </a:r>
          </a:p>
          <a:p>
            <a:r>
              <a:rPr lang="en-US" dirty="0" smtClean="0"/>
              <a:t>He wrote that he took some ideas from other sports: when he was young, he played with his friends a game called "Duck on a Rock." In this game, one boy guarded his “duck” from the stones of the others; and the fun began as the boys gathered their stray shots. It was this game that was later to play such an important part in the origin of basketball.</a:t>
            </a:r>
            <a:r>
              <a:rPr lang="en-US" baseline="30000" dirty="0"/>
              <a:t> </a:t>
            </a:r>
            <a:r>
              <a:rPr lang="en-US" dirty="0" smtClean="0"/>
              <a:t> </a:t>
            </a:r>
          </a:p>
          <a:p>
            <a:r>
              <a:rPr lang="en-US" dirty="0" smtClean="0"/>
              <a:t>The first game was played on December 29, 1891.</a:t>
            </a:r>
          </a:p>
          <a:p>
            <a:endParaRPr lang="en-US" dirty="0"/>
          </a:p>
        </p:txBody>
      </p:sp>
      <p:pic>
        <p:nvPicPr>
          <p:cNvPr id="3074" name="Picture 2" descr="http://www.newton.k12.ks.us/tech/naismith1.jpg"/>
          <p:cNvPicPr>
            <a:picLocks noChangeAspect="1" noChangeArrowheads="1"/>
          </p:cNvPicPr>
          <p:nvPr/>
        </p:nvPicPr>
        <p:blipFill>
          <a:blip r:embed="rId2" cstate="print"/>
          <a:srcRect/>
          <a:stretch>
            <a:fillRect/>
          </a:stretch>
        </p:blipFill>
        <p:spPr bwMode="auto">
          <a:xfrm>
            <a:off x="152400" y="2057400"/>
            <a:ext cx="2819400" cy="355411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Jordan Era</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Media and NBA today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Lockout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5400" b="1" dirty="0" smtClean="0"/>
              <a:t>The First 13 Rules of Basketball</a:t>
            </a:r>
            <a:endParaRPr lang="en-US" sz="5400" dirty="0"/>
          </a:p>
        </p:txBody>
      </p:sp>
      <p:sp>
        <p:nvSpPr>
          <p:cNvPr id="3" name="Content Placeholder 2"/>
          <p:cNvSpPr>
            <a:spLocks noGrp="1"/>
          </p:cNvSpPr>
          <p:nvPr>
            <p:ph idx="1"/>
          </p:nvPr>
        </p:nvSpPr>
        <p:spPr>
          <a:xfrm>
            <a:off x="152400" y="1371600"/>
            <a:ext cx="8839200" cy="5486400"/>
          </a:xfrm>
        </p:spPr>
        <p:txBody>
          <a:bodyPr>
            <a:normAutofit fontScale="85000" lnSpcReduction="20000"/>
          </a:bodyPr>
          <a:lstStyle/>
          <a:p>
            <a:pPr marL="514350" indent="-514350">
              <a:buFont typeface="+mj-lt"/>
              <a:buAutoNum type="arabicPeriod"/>
            </a:pPr>
            <a:r>
              <a:rPr lang="en-US" dirty="0" smtClean="0"/>
              <a:t>The ball may be thrown in any direction with one or both hands. </a:t>
            </a:r>
          </a:p>
          <a:p>
            <a:pPr marL="514350" indent="-514350">
              <a:buFont typeface="+mj-lt"/>
              <a:buAutoNum type="arabicPeriod"/>
            </a:pPr>
            <a:r>
              <a:rPr lang="en-US" dirty="0" smtClean="0"/>
              <a:t>The ball may be batted in any direction with one of both hands, but never with the fist. </a:t>
            </a:r>
          </a:p>
          <a:p>
            <a:pPr marL="514350" indent="-514350">
              <a:buFont typeface="+mj-lt"/>
              <a:buAutoNum type="arabicPeriod"/>
            </a:pPr>
            <a:r>
              <a:rPr lang="en-US" dirty="0" smtClean="0"/>
              <a:t>A player cannot run with the ball. The player must throw it from the spot on which he catches it, allowance to be made for a man running at good speed. </a:t>
            </a:r>
          </a:p>
          <a:p>
            <a:pPr marL="514350" indent="-514350">
              <a:buFont typeface="+mj-lt"/>
              <a:buAutoNum type="arabicPeriod"/>
            </a:pPr>
            <a:r>
              <a:rPr lang="en-US" dirty="0" smtClean="0"/>
              <a:t>The ball must be held by the hands. The arms or body must not be used for holding it. </a:t>
            </a:r>
          </a:p>
          <a:p>
            <a:pPr marL="514350" indent="-514350">
              <a:buFont typeface="+mj-lt"/>
              <a:buAutoNum type="arabicPeriod"/>
            </a:pPr>
            <a:r>
              <a:rPr lang="en-US" dirty="0" smtClean="0"/>
              <a:t>No shouldering, holding, pushing, striking or tripping in any way of an opponent. The first infringement of this rule by any person shall count as a foul; the second shall disqualify him until the next basket is made or, if there was evident intent to injure the person, for the whole of the game. No substitution shall be allowed. </a:t>
            </a:r>
          </a:p>
          <a:p>
            <a:pPr marL="514350" indent="-514350">
              <a:buFont typeface="+mj-lt"/>
              <a:buAutoNum type="arabicPeriod"/>
            </a:pPr>
            <a:r>
              <a:rPr lang="en-US" dirty="0" smtClean="0"/>
              <a:t>A foul is striking at the ball with the fist, violations of rules 3 and 4 such as described in rule 5.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b="1" dirty="0" smtClean="0"/>
              <a:t>The First 13 Rules of Basketball</a:t>
            </a:r>
            <a:endParaRPr lang="en-US" dirty="0"/>
          </a:p>
        </p:txBody>
      </p:sp>
      <p:sp>
        <p:nvSpPr>
          <p:cNvPr id="3" name="Content Placeholder 2"/>
          <p:cNvSpPr>
            <a:spLocks noGrp="1"/>
          </p:cNvSpPr>
          <p:nvPr>
            <p:ph idx="1"/>
          </p:nvPr>
        </p:nvSpPr>
        <p:spPr>
          <a:xfrm>
            <a:off x="0" y="990600"/>
            <a:ext cx="9144000" cy="5867400"/>
          </a:xfrm>
        </p:spPr>
        <p:txBody>
          <a:bodyPr>
            <a:normAutofit fontScale="55000" lnSpcReduction="20000"/>
          </a:bodyPr>
          <a:lstStyle/>
          <a:p>
            <a:pPr marL="514350" indent="-514350">
              <a:buFont typeface="+mj-lt"/>
              <a:buAutoNum type="arabicPeriod" startAt="7"/>
            </a:pPr>
            <a:r>
              <a:rPr lang="en-US" sz="3600" dirty="0" smtClean="0"/>
              <a:t>If a side makes three consecutive fouls it shall count as a goal for the opponents (consecutive means without the opponents in the meantime making a foul). </a:t>
            </a:r>
          </a:p>
          <a:p>
            <a:pPr marL="514350" indent="-514350">
              <a:buFont typeface="+mj-lt"/>
              <a:buAutoNum type="arabicPeriod" startAt="7"/>
            </a:pPr>
            <a:r>
              <a:rPr lang="en-US" sz="3600" dirty="0" smtClean="0"/>
              <a:t>A basket shall be made when the ball is thrown or batted from the grounds into the basket and stays there, providing those defending the goal do no touch or disturb the goal. If the ball rests on the edges, and opponent moves the basket, it shall count as a goal. </a:t>
            </a:r>
          </a:p>
          <a:p>
            <a:pPr marL="514350" indent="-514350">
              <a:buFont typeface="+mj-lt"/>
              <a:buAutoNum type="arabicPeriod" startAt="7"/>
            </a:pPr>
            <a:r>
              <a:rPr lang="en-US" sz="3600" dirty="0" smtClean="0"/>
              <a:t>When the ball goes out of bounds, it shall be thrown into the field and played by the first person touching it. In case of dispute the umpire shall throw it straight into the field. The thrower-in is allowed five seconds. If he holds it longer, it shall go to the opponent. If any side persists in delaying the game, the umpire shall call a foul on them. </a:t>
            </a:r>
          </a:p>
          <a:p>
            <a:pPr marL="514350" indent="-514350">
              <a:buFont typeface="+mj-lt"/>
              <a:buAutoNum type="arabicPeriod" startAt="7"/>
            </a:pPr>
            <a:r>
              <a:rPr lang="en-US" sz="3600" dirty="0" smtClean="0"/>
              <a:t>The umpire shall be the judge of the men and shall note the fouls and notify the referee when three consecutive fouls have been made. He shall have power to disqualify men according to Rule 5. </a:t>
            </a:r>
          </a:p>
          <a:p>
            <a:pPr marL="514350" indent="-514350">
              <a:buFont typeface="+mj-lt"/>
              <a:buAutoNum type="arabicPeriod" startAt="7"/>
            </a:pPr>
            <a:r>
              <a:rPr lang="en-US" sz="3600" dirty="0" smtClean="0"/>
              <a:t>The referee shall be judge of the ball and shall decide when the ball is in play, in bounds, to which side it belongs, and shall keep the time. He shall decide when a basket has been made and keep account of the goals, with any other duties that are usually performed by a referee. </a:t>
            </a:r>
          </a:p>
          <a:p>
            <a:pPr marL="514350" indent="-514350">
              <a:buFont typeface="+mj-lt"/>
              <a:buAutoNum type="arabicPeriod" startAt="7"/>
            </a:pPr>
            <a:r>
              <a:rPr lang="en-US" sz="3600" dirty="0" smtClean="0"/>
              <a:t>The time shall be two fifteen-minute halves, with five minutes' rest between. </a:t>
            </a:r>
          </a:p>
          <a:p>
            <a:pPr marL="514350" indent="-514350">
              <a:buFont typeface="+mj-lt"/>
              <a:buAutoNum type="arabicPeriod" startAt="7"/>
            </a:pPr>
            <a:r>
              <a:rPr lang="en-US" sz="3600" dirty="0" smtClean="0"/>
              <a:t>The side making the most goals in that time shall be declared the winner.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sz="5400" b="1" dirty="0" smtClean="0"/>
              <a:t>The First Basketball Game</a:t>
            </a:r>
            <a:endParaRPr lang="en-US" sz="5400" dirty="0"/>
          </a:p>
        </p:txBody>
      </p:sp>
      <p:sp>
        <p:nvSpPr>
          <p:cNvPr id="3" name="Content Placeholder 2"/>
          <p:cNvSpPr>
            <a:spLocks noGrp="1"/>
          </p:cNvSpPr>
          <p:nvPr>
            <p:ph idx="1"/>
          </p:nvPr>
        </p:nvSpPr>
        <p:spPr>
          <a:xfrm>
            <a:off x="152400" y="1371600"/>
            <a:ext cx="8763000" cy="2971800"/>
          </a:xfrm>
        </p:spPr>
        <p:txBody>
          <a:bodyPr>
            <a:normAutofit fontScale="77500" lnSpcReduction="20000"/>
          </a:bodyPr>
          <a:lstStyle/>
          <a:p>
            <a:r>
              <a:rPr lang="en-US" dirty="0" smtClean="0"/>
              <a:t>December 29, 1891</a:t>
            </a:r>
          </a:p>
          <a:p>
            <a:r>
              <a:rPr lang="en-US" dirty="0" smtClean="0"/>
              <a:t>9 versus 9, using a soccer ball and two peach baskets. </a:t>
            </a:r>
          </a:p>
          <a:p>
            <a:r>
              <a:rPr lang="en-US" dirty="0" smtClean="0"/>
              <a:t>Frank Mahan, one of his students, wasn’t so happy. He just said: "Huh. Another new game". </a:t>
            </a:r>
          </a:p>
          <a:p>
            <a:r>
              <a:rPr lang="en-US" dirty="0" smtClean="0"/>
              <a:t>Someone proposed to call it “Naismith Game”, but he suggested "We have a ball and a basket: why don’t we call it basket ball”? </a:t>
            </a:r>
          </a:p>
          <a:p>
            <a:r>
              <a:rPr lang="en-US" dirty="0" smtClean="0"/>
              <a:t>The final score was 1–0. </a:t>
            </a:r>
          </a:p>
          <a:p>
            <a:pPr>
              <a:buNone/>
            </a:pPr>
            <a:r>
              <a:rPr lang="en-US" dirty="0" smtClean="0"/>
              <a:t> </a:t>
            </a:r>
          </a:p>
          <a:p>
            <a:endParaRPr lang="en-US" dirty="0"/>
          </a:p>
        </p:txBody>
      </p:sp>
      <p:pic>
        <p:nvPicPr>
          <p:cNvPr id="19458" name="Picture 2" descr="Canadian physician and teacher Dr. James Naismith (1861-1939) invented the game of basketball in 1891. Above, two boys stand on the first basketball court in the gymnasium of the School for Christian Workers, Springfield, Massachusetts, 1900s. "/>
          <p:cNvPicPr>
            <a:picLocks noChangeAspect="1" noChangeArrowheads="1"/>
          </p:cNvPicPr>
          <p:nvPr/>
        </p:nvPicPr>
        <p:blipFill>
          <a:blip r:embed="rId2" cstate="print"/>
          <a:srcRect/>
          <a:stretch>
            <a:fillRect/>
          </a:stretch>
        </p:blipFill>
        <p:spPr bwMode="auto">
          <a:xfrm>
            <a:off x="1600200" y="3581400"/>
            <a:ext cx="5562600" cy="31337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sz="5400" b="1" dirty="0" smtClean="0"/>
              <a:t>The First Basketball Game</a:t>
            </a:r>
            <a:endParaRPr lang="en-US" sz="5400" dirty="0"/>
          </a:p>
        </p:txBody>
      </p:sp>
      <p:sp>
        <p:nvSpPr>
          <p:cNvPr id="3" name="Content Placeholder 2"/>
          <p:cNvSpPr>
            <a:spLocks noGrp="1"/>
          </p:cNvSpPr>
          <p:nvPr>
            <p:ph idx="1"/>
          </p:nvPr>
        </p:nvSpPr>
        <p:spPr>
          <a:xfrm>
            <a:off x="228600" y="1219200"/>
            <a:ext cx="8686800" cy="2971800"/>
          </a:xfrm>
        </p:spPr>
        <p:txBody>
          <a:bodyPr>
            <a:normAutofit fontScale="85000" lnSpcReduction="10000"/>
          </a:bodyPr>
          <a:lstStyle/>
          <a:p>
            <a:r>
              <a:rPr lang="en-US" dirty="0" smtClean="0"/>
              <a:t>The peach baskets were closed, and balls had to be retrieved manually by cutting a small hole in the bottom of the peach basket and poking the ball out using a stick. </a:t>
            </a:r>
          </a:p>
          <a:p>
            <a:r>
              <a:rPr lang="en-US" dirty="0" smtClean="0"/>
              <a:t>1906 metal hoops, nets, and boards were introduced. </a:t>
            </a:r>
          </a:p>
          <a:p>
            <a:r>
              <a:rPr lang="en-US" dirty="0" smtClean="0"/>
              <a:t>The soccer ball was replaced by a Spalding ball</a:t>
            </a:r>
          </a:p>
          <a:p>
            <a:r>
              <a:rPr lang="en-US" dirty="0" smtClean="0"/>
              <a:t>Finally, the players could not move with the ball because they had to pass it, without dribbling around or past the opponents, as is common today.</a:t>
            </a:r>
          </a:p>
        </p:txBody>
      </p:sp>
      <p:pic>
        <p:nvPicPr>
          <p:cNvPr id="18436" name="Picture 4" descr="http://www.sports-memorabilia-museum.com/basketball-history/1930-40s-spalding-laced-basketball-in-box.jpg"/>
          <p:cNvPicPr>
            <a:picLocks noChangeAspect="1" noChangeArrowheads="1"/>
          </p:cNvPicPr>
          <p:nvPr/>
        </p:nvPicPr>
        <p:blipFill>
          <a:blip r:embed="rId2" cstate="print"/>
          <a:srcRect/>
          <a:stretch>
            <a:fillRect/>
          </a:stretch>
        </p:blipFill>
        <p:spPr bwMode="auto">
          <a:xfrm>
            <a:off x="2057400" y="4105275"/>
            <a:ext cx="4467225" cy="27527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YMCA, U.S. Army Spread Development</a:t>
            </a:r>
            <a:endParaRPr lang="en-US" dirty="0"/>
          </a:p>
        </p:txBody>
      </p:sp>
      <p:sp>
        <p:nvSpPr>
          <p:cNvPr id="3" name="Content Placeholder 2"/>
          <p:cNvSpPr>
            <a:spLocks noGrp="1"/>
          </p:cNvSpPr>
          <p:nvPr>
            <p:ph idx="1"/>
          </p:nvPr>
        </p:nvSpPr>
        <p:spPr>
          <a:xfrm>
            <a:off x="0" y="1143000"/>
            <a:ext cx="3810000" cy="5715000"/>
          </a:xfrm>
        </p:spPr>
        <p:txBody>
          <a:bodyPr>
            <a:normAutofit fontScale="77500" lnSpcReduction="20000"/>
          </a:bodyPr>
          <a:lstStyle/>
          <a:p>
            <a:r>
              <a:rPr lang="en-US" dirty="0" smtClean="0"/>
              <a:t>The YMCA that had a major role in spreading basketball throughout the United States and Canada, and then throughout the world.</a:t>
            </a:r>
          </a:p>
          <a:p>
            <a:r>
              <a:rPr lang="en-US" dirty="0" smtClean="0"/>
              <a:t> 1893, Mel </a:t>
            </a:r>
            <a:r>
              <a:rPr lang="en-US" dirty="0" err="1" smtClean="0"/>
              <a:t>Rideout</a:t>
            </a:r>
            <a:r>
              <a:rPr lang="en-US" dirty="0" smtClean="0"/>
              <a:t> arranged the first European match in Paris. </a:t>
            </a:r>
          </a:p>
          <a:p>
            <a:r>
              <a:rPr lang="en-US" dirty="0" smtClean="0"/>
              <a:t>At the same time, Bob </a:t>
            </a:r>
            <a:r>
              <a:rPr lang="en-US" dirty="0" err="1" smtClean="0"/>
              <a:t>Gailey</a:t>
            </a:r>
            <a:r>
              <a:rPr lang="en-US" dirty="0" smtClean="0"/>
              <a:t> went to Tientsin, China (1894), Duncan Patton to India, </a:t>
            </a:r>
            <a:r>
              <a:rPr lang="en-US" dirty="0" err="1" smtClean="0"/>
              <a:t>Genzabaro</a:t>
            </a:r>
            <a:r>
              <a:rPr lang="en-US" dirty="0" smtClean="0"/>
              <a:t> Ishikawa to Japan, and C. </a:t>
            </a:r>
            <a:r>
              <a:rPr lang="en-US" dirty="0" err="1" smtClean="0"/>
              <a:t>Hareek</a:t>
            </a:r>
            <a:r>
              <a:rPr lang="en-US" dirty="0" smtClean="0"/>
              <a:t> to Persia.</a:t>
            </a:r>
          </a:p>
          <a:p>
            <a:endParaRPr lang="en-US" dirty="0"/>
          </a:p>
        </p:txBody>
      </p:sp>
      <p:pic>
        <p:nvPicPr>
          <p:cNvPr id="20482" name="Picture 2" descr="http://www.rootsweb.ancestry.com/~arbradle/ancestors/images/ymca_basketball_team3.jpg"/>
          <p:cNvPicPr>
            <a:picLocks noChangeAspect="1" noChangeArrowheads="1"/>
          </p:cNvPicPr>
          <p:nvPr/>
        </p:nvPicPr>
        <p:blipFill>
          <a:blip r:embed="rId2" cstate="print"/>
          <a:srcRect/>
          <a:stretch>
            <a:fillRect/>
          </a:stretch>
        </p:blipFill>
        <p:spPr bwMode="auto">
          <a:xfrm>
            <a:off x="3962400" y="1447800"/>
            <a:ext cx="4953000" cy="3508375"/>
          </a:xfrm>
          <a:prstGeom prst="rect">
            <a:avLst/>
          </a:prstGeom>
          <a:noFill/>
        </p:spPr>
      </p:pic>
      <p:sp>
        <p:nvSpPr>
          <p:cNvPr id="5" name="TextBox 4"/>
          <p:cNvSpPr txBox="1"/>
          <p:nvPr/>
        </p:nvSpPr>
        <p:spPr>
          <a:xfrm>
            <a:off x="3962400" y="5181600"/>
            <a:ext cx="4953000" cy="400110"/>
          </a:xfrm>
          <a:prstGeom prst="rect">
            <a:avLst/>
          </a:prstGeom>
          <a:noFill/>
        </p:spPr>
        <p:txBody>
          <a:bodyPr wrap="square" rtlCol="0">
            <a:spAutoFit/>
          </a:bodyPr>
          <a:lstStyle/>
          <a:p>
            <a:pPr algn="ctr"/>
            <a:r>
              <a:rPr lang="en-US" sz="2000" dirty="0" smtClean="0"/>
              <a:t>1924-1925 Warren YMCA Basketball Team</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b="1" dirty="0" smtClean="0"/>
              <a:t>YMCA, U.S. Army Spread Development</a:t>
            </a:r>
            <a:endParaRPr lang="en-US" dirty="0"/>
          </a:p>
        </p:txBody>
      </p:sp>
      <p:sp>
        <p:nvSpPr>
          <p:cNvPr id="3" name="Content Placeholder 2"/>
          <p:cNvSpPr>
            <a:spLocks noGrp="1"/>
          </p:cNvSpPr>
          <p:nvPr>
            <p:ph idx="1"/>
          </p:nvPr>
        </p:nvSpPr>
        <p:spPr>
          <a:xfrm>
            <a:off x="457200" y="1600200"/>
            <a:ext cx="8458200" cy="3124200"/>
          </a:xfrm>
        </p:spPr>
        <p:txBody>
          <a:bodyPr>
            <a:normAutofit fontScale="92500" lnSpcReduction="20000"/>
          </a:bodyPr>
          <a:lstStyle/>
          <a:p>
            <a:r>
              <a:rPr lang="en-US" dirty="0" smtClean="0"/>
              <a:t>The First World War broke out in 1914, and the U.S. Army started fighting in Europe in 1917. </a:t>
            </a:r>
          </a:p>
          <a:p>
            <a:r>
              <a:rPr lang="en-US" dirty="0" smtClean="0"/>
              <a:t>During World War I, American Expeditionary Force brought basketball wherever they went.</a:t>
            </a:r>
          </a:p>
          <a:p>
            <a:r>
              <a:rPr lang="en-US" dirty="0" smtClean="0"/>
              <a:t> Together with the troops, there were hundreds of physical education teachers, who knew basketball</a:t>
            </a:r>
          </a:p>
          <a:p>
            <a:r>
              <a:rPr lang="en-US" dirty="0" smtClean="0"/>
              <a:t>James Naismith spent two years with YMCA in France. </a:t>
            </a:r>
          </a:p>
        </p:txBody>
      </p:sp>
      <p:pic>
        <p:nvPicPr>
          <p:cNvPr id="21506" name="Picture 2" descr="http://hoopedia.nba.com/images/thumb/0/02/WestSide03.jpg/300px-WestSide03.jpg"/>
          <p:cNvPicPr>
            <a:picLocks noChangeAspect="1" noChangeArrowheads="1"/>
          </p:cNvPicPr>
          <p:nvPr/>
        </p:nvPicPr>
        <p:blipFill>
          <a:blip r:embed="rId2" cstate="print"/>
          <a:srcRect/>
          <a:stretch>
            <a:fillRect/>
          </a:stretch>
        </p:blipFill>
        <p:spPr bwMode="auto">
          <a:xfrm>
            <a:off x="2971800" y="4181475"/>
            <a:ext cx="3657600" cy="26765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2144</TotalTime>
  <Words>1852</Words>
  <Application>Microsoft Office PowerPoint</Application>
  <PresentationFormat>On-screen Show (4:3)</PresentationFormat>
  <Paragraphs>161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Book Antiqua</vt:lpstr>
      <vt:lpstr>Lucida Sans</vt:lpstr>
      <vt:lpstr>Wingdings</vt:lpstr>
      <vt:lpstr>Wingdings 2</vt:lpstr>
      <vt:lpstr>Wingdings 3</vt:lpstr>
      <vt:lpstr>Apex</vt:lpstr>
      <vt:lpstr>Basketball</vt:lpstr>
      <vt:lpstr>Invention of the Game</vt:lpstr>
      <vt:lpstr>Invention of the Game</vt:lpstr>
      <vt:lpstr>The First 13 Rules of Basketball</vt:lpstr>
      <vt:lpstr>The First 13 Rules of Basketball</vt:lpstr>
      <vt:lpstr>The First Basketball Game</vt:lpstr>
      <vt:lpstr>The First Basketball Game</vt:lpstr>
      <vt:lpstr>YMCA, U.S. Army Spread Development</vt:lpstr>
      <vt:lpstr>YMCA, U.S. Army Spread Development</vt:lpstr>
      <vt:lpstr>Professional Leagues, Teams, and Organizations</vt:lpstr>
      <vt:lpstr>Professional Leagues, Teams, and Organizations</vt:lpstr>
      <vt:lpstr>Professional Leagues, Teams, and Organizations</vt:lpstr>
      <vt:lpstr>American Colleges Lead the Way</vt:lpstr>
      <vt:lpstr>John Wooden</vt:lpstr>
      <vt:lpstr>PowerPoint Presentation</vt:lpstr>
      <vt:lpstr>PowerPoint Presentation</vt:lpstr>
      <vt:lpstr>PowerPoint Presentation</vt:lpstr>
      <vt:lpstr>UCLA Dynasty</vt:lpstr>
      <vt:lpstr>NBA Founded</vt:lpstr>
      <vt:lpstr>1950-60’s NBA</vt:lpstr>
      <vt:lpstr>1950’s Stars</vt:lpstr>
      <vt:lpstr>1960’s Stars</vt:lpstr>
      <vt:lpstr> Bill Russell vs. Wilt Chamberlain</vt:lpstr>
      <vt:lpstr>American Basketball Association</vt:lpstr>
      <vt:lpstr>PowerPoint Presentation</vt:lpstr>
      <vt:lpstr>1976 NBA - ABA Merger</vt:lpstr>
      <vt:lpstr>1970’s Basketball</vt:lpstr>
      <vt:lpstr>1980</vt:lpstr>
      <vt:lpstr>NBA reaches a New Level  80’s-90’s</vt:lpstr>
      <vt:lpstr>Jordan Era</vt:lpstr>
      <vt:lpstr>New Media and NBA today</vt:lpstr>
      <vt:lpstr>Lockout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Dominick Bruso</dc:creator>
  <cp:lastModifiedBy>Kyle Jensen</cp:lastModifiedBy>
  <cp:revision>64</cp:revision>
  <dcterms:created xsi:type="dcterms:W3CDTF">2011-01-03T14:37:16Z</dcterms:created>
  <dcterms:modified xsi:type="dcterms:W3CDTF">2014-04-23T15:47:35Z</dcterms:modified>
</cp:coreProperties>
</file>