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A27587F-C847-466E-8B70-E620100755AE}"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EA27587F-C847-466E-8B70-E620100755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3FF3322-5011-43F8-95FF-6FF5F3FF50DD}" type="datetimeFigureOut">
              <a:rPr lang="en-US" smtClean="0"/>
              <a:pPr/>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27587F-C847-466E-8B70-E620100755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3FF3322-5011-43F8-95FF-6FF5F3FF50DD}" type="datetimeFigureOut">
              <a:rPr lang="en-US" smtClean="0"/>
              <a:pPr/>
              <a:t>10/14/2014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A27587F-C847-466E-8B70-E620100755A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6BLGdFQPh8c"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youtube.com/watch?v=SPU74STyPbc&amp;feature=relate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youtube.com/watch?v=ANciqN3lyd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youtube.com/watch?v=V_rNt-FNMX8&amp;feature=related" TargetMode="External"/><Relationship Id="rId2" Type="http://schemas.openxmlformats.org/officeDocument/2006/relationships/hyperlink" Target="http://www.youtube.com/watch?v=bysjFqxI1Mc" TargetMode="Externa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hyperlink" Target="http://www.youtube.com/watch?v=W8gUlcHoDVY&amp;feature=related"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0"/>
            <a:ext cx="7772400" cy="1736725"/>
          </a:xfrm>
        </p:spPr>
        <p:txBody>
          <a:bodyPr/>
          <a:lstStyle/>
          <a:p>
            <a:pPr eaLnBrk="1" hangingPunct="1">
              <a:defRPr/>
            </a:pPr>
            <a:r>
              <a:rPr lang="en-US" dirty="0" smtClean="0"/>
              <a:t>BOXING</a:t>
            </a:r>
          </a:p>
        </p:txBody>
      </p:sp>
      <p:pic>
        <p:nvPicPr>
          <p:cNvPr id="3075" name="Picture 4"/>
          <p:cNvPicPr>
            <a:picLocks noChangeAspect="1" noChangeArrowheads="1"/>
          </p:cNvPicPr>
          <p:nvPr/>
        </p:nvPicPr>
        <p:blipFill>
          <a:blip r:embed="rId2" cstate="print"/>
          <a:srcRect/>
          <a:stretch>
            <a:fillRect/>
          </a:stretch>
        </p:blipFill>
        <p:spPr bwMode="auto">
          <a:xfrm>
            <a:off x="2133600" y="1752600"/>
            <a:ext cx="4419600" cy="441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en-US" smtClean="0"/>
              <a:t>Jack Dempsey</a:t>
            </a:r>
          </a:p>
        </p:txBody>
      </p:sp>
      <p:sp>
        <p:nvSpPr>
          <p:cNvPr id="20483" name="Rectangle 3"/>
          <p:cNvSpPr>
            <a:spLocks noGrp="1" noRot="1" noChangeArrowheads="1"/>
          </p:cNvSpPr>
          <p:nvPr>
            <p:ph idx="1"/>
          </p:nvPr>
        </p:nvSpPr>
        <p:spPr/>
        <p:txBody>
          <a:bodyPr>
            <a:normAutofit/>
          </a:bodyPr>
          <a:lstStyle/>
          <a:p>
            <a:pPr eaLnBrk="1" hangingPunct="1">
              <a:defRPr/>
            </a:pPr>
            <a:r>
              <a:rPr lang="en-US" dirty="0" smtClean="0"/>
              <a:t>1919-1926</a:t>
            </a:r>
          </a:p>
          <a:p>
            <a:pPr eaLnBrk="1" hangingPunct="1">
              <a:defRPr/>
            </a:pPr>
            <a:r>
              <a:rPr lang="en-US" dirty="0" smtClean="0"/>
              <a:t>66 (51)-6-9</a:t>
            </a:r>
          </a:p>
          <a:p>
            <a:pPr eaLnBrk="1" hangingPunct="1">
              <a:defRPr/>
            </a:pPr>
            <a:r>
              <a:rPr lang="en-US" dirty="0" smtClean="0"/>
              <a:t>First million dollar fighter</a:t>
            </a:r>
          </a:p>
          <a:p>
            <a:pPr eaLnBrk="1" hangingPunct="1">
              <a:defRPr/>
            </a:pPr>
            <a:r>
              <a:rPr lang="en-US" dirty="0" smtClean="0"/>
              <a:t>Grew up poor in Utah and </a:t>
            </a:r>
          </a:p>
          <a:p>
            <a:pPr eaLnBrk="1" hangingPunct="1">
              <a:buFont typeface="Arial" charset="0"/>
              <a:buNone/>
              <a:defRPr/>
            </a:pPr>
            <a:r>
              <a:rPr lang="en-US" dirty="0" smtClean="0"/>
              <a:t>   became famous by getting</a:t>
            </a:r>
          </a:p>
          <a:p>
            <a:pPr eaLnBrk="1" hangingPunct="1">
              <a:buFont typeface="Arial" charset="0"/>
              <a:buNone/>
              <a:defRPr/>
            </a:pPr>
            <a:r>
              <a:rPr lang="en-US" dirty="0" smtClean="0"/>
              <a:t>   into bar fights.</a:t>
            </a:r>
          </a:p>
          <a:p>
            <a:pPr eaLnBrk="1" hangingPunct="1">
              <a:defRPr/>
            </a:pPr>
            <a:r>
              <a:rPr lang="en-US" dirty="0" smtClean="0"/>
              <a:t>Opened a very successful</a:t>
            </a:r>
          </a:p>
          <a:p>
            <a:pPr eaLnBrk="1" hangingPunct="1">
              <a:buFont typeface="Arial" charset="0"/>
              <a:buNone/>
              <a:defRPr/>
            </a:pPr>
            <a:r>
              <a:rPr lang="en-US" dirty="0" smtClean="0"/>
              <a:t>   New York restaurant after </a:t>
            </a:r>
          </a:p>
          <a:p>
            <a:pPr eaLnBrk="1" hangingPunct="1">
              <a:buFont typeface="Arial" charset="0"/>
              <a:buNone/>
              <a:defRPr/>
            </a:pPr>
            <a:r>
              <a:rPr lang="en-US" dirty="0" smtClean="0"/>
              <a:t>   retiring from Boxing</a:t>
            </a:r>
          </a:p>
        </p:txBody>
      </p:sp>
      <p:pic>
        <p:nvPicPr>
          <p:cNvPr id="12292" name="Picture 4"/>
          <p:cNvPicPr>
            <a:picLocks noChangeAspect="1" noChangeArrowheads="1"/>
          </p:cNvPicPr>
          <p:nvPr/>
        </p:nvPicPr>
        <p:blipFill>
          <a:blip r:embed="rId2" cstate="print"/>
          <a:srcRect/>
          <a:stretch>
            <a:fillRect/>
          </a:stretch>
        </p:blipFill>
        <p:spPr bwMode="auto">
          <a:xfrm>
            <a:off x="5562600" y="2286000"/>
            <a:ext cx="2857500"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smtClean="0"/>
              <a:t>Henry Armstrong Jr.</a:t>
            </a:r>
          </a:p>
        </p:txBody>
      </p:sp>
      <p:sp>
        <p:nvSpPr>
          <p:cNvPr id="24579" name="Rectangle 3"/>
          <p:cNvSpPr>
            <a:spLocks noGrp="1" noRot="1" noChangeArrowheads="1"/>
          </p:cNvSpPr>
          <p:nvPr>
            <p:ph idx="1"/>
          </p:nvPr>
        </p:nvSpPr>
        <p:spPr/>
        <p:txBody>
          <a:bodyPr/>
          <a:lstStyle/>
          <a:p>
            <a:pPr eaLnBrk="1" hangingPunct="1">
              <a:defRPr/>
            </a:pPr>
            <a:r>
              <a:rPr lang="en-US" dirty="0" smtClean="0"/>
              <a:t>1936-1939</a:t>
            </a:r>
          </a:p>
          <a:p>
            <a:pPr eaLnBrk="1" hangingPunct="1">
              <a:defRPr/>
            </a:pPr>
            <a:r>
              <a:rPr lang="en-US" dirty="0" smtClean="0"/>
              <a:t>150(100)-21-9</a:t>
            </a:r>
          </a:p>
          <a:p>
            <a:pPr eaLnBrk="1" hangingPunct="1">
              <a:defRPr/>
            </a:pPr>
            <a:r>
              <a:rPr lang="en-US" dirty="0" smtClean="0"/>
              <a:t>Only boxer to hold three</a:t>
            </a:r>
          </a:p>
          <a:p>
            <a:pPr eaLnBrk="1" hangingPunct="1">
              <a:buFont typeface="Arial" charset="0"/>
              <a:buNone/>
              <a:defRPr/>
            </a:pPr>
            <a:r>
              <a:rPr lang="en-US" dirty="0" smtClean="0"/>
              <a:t>   different championship </a:t>
            </a:r>
          </a:p>
          <a:p>
            <a:pPr eaLnBrk="1" hangingPunct="1">
              <a:buFont typeface="Arial" charset="0"/>
              <a:buNone/>
              <a:defRPr/>
            </a:pPr>
            <a:r>
              <a:rPr lang="en-US" dirty="0" smtClean="0"/>
              <a:t>   belts at the same time</a:t>
            </a:r>
          </a:p>
          <a:p>
            <a:pPr eaLnBrk="1" hangingPunct="1">
              <a:buFont typeface="Arial" charset="0"/>
              <a:buNone/>
              <a:defRPr/>
            </a:pPr>
            <a:r>
              <a:rPr lang="en-US" dirty="0" smtClean="0"/>
              <a:t>		Feather weight</a:t>
            </a:r>
          </a:p>
          <a:p>
            <a:pPr eaLnBrk="1" hangingPunct="1">
              <a:buFont typeface="Arial" charset="0"/>
              <a:buNone/>
              <a:defRPr/>
            </a:pPr>
            <a:r>
              <a:rPr lang="en-US" dirty="0" smtClean="0"/>
              <a:t>		Light weight</a:t>
            </a:r>
          </a:p>
          <a:p>
            <a:pPr eaLnBrk="1" hangingPunct="1">
              <a:buFont typeface="Arial" charset="0"/>
              <a:buNone/>
              <a:defRPr/>
            </a:pPr>
            <a:r>
              <a:rPr lang="en-US" dirty="0" smtClean="0"/>
              <a:t>		Welter weight</a:t>
            </a:r>
          </a:p>
        </p:txBody>
      </p:sp>
      <p:pic>
        <p:nvPicPr>
          <p:cNvPr id="13316" name="Picture 4"/>
          <p:cNvPicPr>
            <a:picLocks noChangeAspect="1" noChangeArrowheads="1"/>
          </p:cNvPicPr>
          <p:nvPr/>
        </p:nvPicPr>
        <p:blipFill>
          <a:blip r:embed="rId2" cstate="print"/>
          <a:srcRect/>
          <a:stretch>
            <a:fillRect/>
          </a:stretch>
        </p:blipFill>
        <p:spPr bwMode="auto">
          <a:xfrm>
            <a:off x="5410200" y="1676400"/>
            <a:ext cx="3305175" cy="42560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smtClean="0"/>
              <a:t>Joe Lewis</a:t>
            </a:r>
          </a:p>
        </p:txBody>
      </p:sp>
      <p:sp>
        <p:nvSpPr>
          <p:cNvPr id="21507" name="Rectangle 3"/>
          <p:cNvSpPr>
            <a:spLocks noGrp="1" noRot="1" noChangeArrowheads="1"/>
          </p:cNvSpPr>
          <p:nvPr>
            <p:ph idx="1"/>
          </p:nvPr>
        </p:nvSpPr>
        <p:spPr/>
        <p:txBody>
          <a:bodyPr/>
          <a:lstStyle/>
          <a:p>
            <a:pPr eaLnBrk="1" hangingPunct="1">
              <a:defRPr/>
            </a:pPr>
            <a:r>
              <a:rPr lang="en-US" dirty="0" smtClean="0"/>
              <a:t>1937-1949</a:t>
            </a:r>
          </a:p>
          <a:p>
            <a:pPr eaLnBrk="1" hangingPunct="1">
              <a:defRPr/>
            </a:pPr>
            <a:r>
              <a:rPr lang="en-US" dirty="0" smtClean="0"/>
              <a:t>66(52)-3</a:t>
            </a:r>
          </a:p>
          <a:p>
            <a:pPr eaLnBrk="1" hangingPunct="1">
              <a:defRPr/>
            </a:pPr>
            <a:r>
              <a:rPr lang="en-US" dirty="0" smtClean="0"/>
              <a:t>Brown Bomber</a:t>
            </a:r>
          </a:p>
          <a:p>
            <a:pPr eaLnBrk="1" hangingPunct="1">
              <a:defRPr/>
            </a:pPr>
            <a:r>
              <a:rPr lang="en-US" dirty="0" smtClean="0"/>
              <a:t>Only legitimate loss was</a:t>
            </a:r>
          </a:p>
          <a:p>
            <a:pPr eaLnBrk="1" hangingPunct="1">
              <a:buFont typeface="Arial" charset="0"/>
              <a:buNone/>
              <a:defRPr/>
            </a:pPr>
            <a:r>
              <a:rPr lang="en-US" dirty="0" smtClean="0"/>
              <a:t>   to German Max </a:t>
            </a:r>
            <a:r>
              <a:rPr lang="en-US" dirty="0" err="1" smtClean="0"/>
              <a:t>Schemiling</a:t>
            </a:r>
            <a:r>
              <a:rPr lang="en-US" dirty="0" smtClean="0"/>
              <a:t>.</a:t>
            </a:r>
          </a:p>
          <a:p>
            <a:pPr eaLnBrk="1" hangingPunct="1">
              <a:buFont typeface="Arial" charset="0"/>
              <a:buNone/>
              <a:defRPr/>
            </a:pPr>
            <a:r>
              <a:rPr lang="en-US" dirty="0" smtClean="0"/>
              <a:t>   Who he would later beat</a:t>
            </a:r>
          </a:p>
          <a:p>
            <a:pPr eaLnBrk="1" hangingPunct="1">
              <a:buFont typeface="Arial" charset="0"/>
              <a:buNone/>
              <a:defRPr/>
            </a:pPr>
            <a:r>
              <a:rPr lang="en-US" dirty="0" smtClean="0"/>
              <a:t>   during WWII.</a:t>
            </a:r>
          </a:p>
          <a:p>
            <a:pPr eaLnBrk="1" hangingPunct="1">
              <a:defRPr/>
            </a:pPr>
            <a:r>
              <a:rPr lang="en-US" dirty="0" smtClean="0"/>
              <a:t>Donated all winnings to the United States during WWII</a:t>
            </a:r>
          </a:p>
        </p:txBody>
      </p:sp>
      <p:pic>
        <p:nvPicPr>
          <p:cNvPr id="14340" name="Picture 4"/>
          <p:cNvPicPr>
            <a:picLocks noChangeAspect="1" noChangeArrowheads="1"/>
          </p:cNvPicPr>
          <p:nvPr/>
        </p:nvPicPr>
        <p:blipFill>
          <a:blip r:embed="rId2" cstate="print"/>
          <a:srcRect/>
          <a:stretch>
            <a:fillRect/>
          </a:stretch>
        </p:blipFill>
        <p:spPr bwMode="auto">
          <a:xfrm>
            <a:off x="5791200" y="1676400"/>
            <a:ext cx="2762250" cy="362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40750" cy="1143000"/>
          </a:xfrm>
        </p:spPr>
        <p:txBody>
          <a:bodyPr/>
          <a:lstStyle/>
          <a:p>
            <a:pPr eaLnBrk="1" hangingPunct="1">
              <a:defRPr/>
            </a:pPr>
            <a:r>
              <a:rPr lang="en-US" dirty="0" smtClean="0"/>
              <a:t>Joe Lewis (continued)</a:t>
            </a:r>
          </a:p>
        </p:txBody>
      </p:sp>
      <p:sp>
        <p:nvSpPr>
          <p:cNvPr id="3" name="Content Placeholder 2"/>
          <p:cNvSpPr>
            <a:spLocks noGrp="1"/>
          </p:cNvSpPr>
          <p:nvPr>
            <p:ph idx="1"/>
          </p:nvPr>
        </p:nvSpPr>
        <p:spPr>
          <a:xfrm>
            <a:off x="228600" y="914400"/>
            <a:ext cx="8540750" cy="4498975"/>
          </a:xfrm>
        </p:spPr>
        <p:txBody>
          <a:bodyPr>
            <a:normAutofit fontScale="92500"/>
          </a:bodyPr>
          <a:lstStyle/>
          <a:p>
            <a:pPr eaLnBrk="1" hangingPunct="1">
              <a:defRPr/>
            </a:pPr>
            <a:r>
              <a:rPr lang="en-US" dirty="0" smtClean="0"/>
              <a:t>Donated all winnings to the United States during WWII</a:t>
            </a:r>
          </a:p>
          <a:p>
            <a:pPr eaLnBrk="1" hangingPunct="1">
              <a:defRPr/>
            </a:pPr>
            <a:r>
              <a:rPr lang="en-US" dirty="0" smtClean="0"/>
              <a:t>Is a Symbol of pride and hope to black Americans and all Americans during WWII</a:t>
            </a:r>
          </a:p>
          <a:p>
            <a:pPr eaLnBrk="1" hangingPunct="1">
              <a:defRPr/>
            </a:pPr>
            <a:r>
              <a:rPr lang="en-US" dirty="0" smtClean="0"/>
              <a:t>Considered by many to be the Greatest Boxer of All-time and first Black Athlete to make Celebrity status</a:t>
            </a:r>
          </a:p>
          <a:p>
            <a:pPr eaLnBrk="1" hangingPunct="1">
              <a:defRPr/>
            </a:pPr>
            <a:r>
              <a:rPr lang="en-US" dirty="0" smtClean="0"/>
              <a:t>Because of Tax problems he dies completely broke and a Casino Greeter in Las Vegas</a:t>
            </a:r>
          </a:p>
          <a:p>
            <a:pPr eaLnBrk="1" hangingPunct="1">
              <a:defRPr/>
            </a:pPr>
            <a:r>
              <a:rPr lang="en-US" dirty="0" smtClean="0"/>
              <a:t>http://</a:t>
            </a:r>
            <a:r>
              <a:rPr lang="en-US" dirty="0" smtClean="0">
                <a:hlinkClick r:id="rId2"/>
              </a:rPr>
              <a:t>www.youtube.com/watch?v=6BLGdFQPh8c</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r>
              <a:rPr lang="en-US" smtClean="0"/>
              <a:t>Willie Pep</a:t>
            </a:r>
          </a:p>
        </p:txBody>
      </p:sp>
      <p:sp>
        <p:nvSpPr>
          <p:cNvPr id="23555" name="Rectangle 3"/>
          <p:cNvSpPr>
            <a:spLocks noGrp="1" noRot="1" noChangeArrowheads="1"/>
          </p:cNvSpPr>
          <p:nvPr>
            <p:ph idx="1"/>
          </p:nvPr>
        </p:nvSpPr>
        <p:spPr>
          <a:xfrm>
            <a:off x="304800" y="1371600"/>
            <a:ext cx="8540750" cy="4498975"/>
          </a:xfrm>
        </p:spPr>
        <p:txBody>
          <a:bodyPr>
            <a:normAutofit lnSpcReduction="10000"/>
          </a:bodyPr>
          <a:lstStyle/>
          <a:p>
            <a:pPr eaLnBrk="1" hangingPunct="1">
              <a:defRPr/>
            </a:pPr>
            <a:r>
              <a:rPr lang="en-US" dirty="0" smtClean="0"/>
              <a:t>1942-1952</a:t>
            </a:r>
          </a:p>
          <a:p>
            <a:pPr eaLnBrk="1" hangingPunct="1">
              <a:defRPr/>
            </a:pPr>
            <a:r>
              <a:rPr lang="en-US" dirty="0" smtClean="0"/>
              <a:t>229(65)-11-1</a:t>
            </a:r>
          </a:p>
          <a:p>
            <a:pPr eaLnBrk="1" hangingPunct="1">
              <a:defRPr/>
            </a:pPr>
            <a:r>
              <a:rPr lang="en-US" dirty="0" smtClean="0"/>
              <a:t>Feather weight champ</a:t>
            </a:r>
          </a:p>
          <a:p>
            <a:pPr eaLnBrk="1" hangingPunct="1">
              <a:defRPr/>
            </a:pPr>
            <a:r>
              <a:rPr lang="en-US" dirty="0" smtClean="0"/>
              <a:t>26 year career</a:t>
            </a:r>
          </a:p>
          <a:p>
            <a:pPr eaLnBrk="1" hangingPunct="1">
              <a:defRPr/>
            </a:pPr>
            <a:r>
              <a:rPr lang="en-US" dirty="0" smtClean="0"/>
              <a:t>Won 73 fights in a row</a:t>
            </a:r>
          </a:p>
          <a:p>
            <a:pPr eaLnBrk="1" hangingPunct="1">
              <a:defRPr/>
            </a:pPr>
            <a:r>
              <a:rPr lang="en-US" dirty="0" smtClean="0"/>
              <a:t>1947 got in car crash and </a:t>
            </a:r>
          </a:p>
          <a:p>
            <a:pPr eaLnBrk="1" hangingPunct="1">
              <a:buFont typeface="Arial" charset="0"/>
              <a:buNone/>
              <a:defRPr/>
            </a:pPr>
            <a:r>
              <a:rPr lang="en-US" dirty="0" smtClean="0"/>
              <a:t>   nearly died but returned to </a:t>
            </a:r>
          </a:p>
          <a:p>
            <a:pPr eaLnBrk="1" hangingPunct="1">
              <a:buFont typeface="Arial" charset="0"/>
              <a:buNone/>
              <a:defRPr/>
            </a:pPr>
            <a:r>
              <a:rPr lang="en-US" dirty="0" smtClean="0"/>
              <a:t>   defend title</a:t>
            </a:r>
          </a:p>
          <a:p>
            <a:pPr eaLnBrk="1" hangingPunct="1">
              <a:defRPr/>
            </a:pPr>
            <a:r>
              <a:rPr lang="en-US" dirty="0" smtClean="0"/>
              <a:t>Retired from Boxing in 1960</a:t>
            </a:r>
          </a:p>
          <a:p>
            <a:pPr eaLnBrk="1" hangingPunct="1">
              <a:defRPr/>
            </a:pPr>
            <a:endParaRPr lang="en-US" dirty="0" smtClean="0"/>
          </a:p>
        </p:txBody>
      </p:sp>
      <p:pic>
        <p:nvPicPr>
          <p:cNvPr id="16388" name="Picture 4"/>
          <p:cNvPicPr>
            <a:picLocks noChangeAspect="1" noChangeArrowheads="1"/>
          </p:cNvPicPr>
          <p:nvPr/>
        </p:nvPicPr>
        <p:blipFill>
          <a:blip r:embed="rId2" cstate="print"/>
          <a:srcRect/>
          <a:stretch>
            <a:fillRect/>
          </a:stretch>
        </p:blipFill>
        <p:spPr bwMode="auto">
          <a:xfrm>
            <a:off x="5791200" y="1981200"/>
            <a:ext cx="2781300" cy="370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304800" y="-152400"/>
            <a:ext cx="8540750" cy="1143000"/>
          </a:xfrm>
        </p:spPr>
        <p:txBody>
          <a:bodyPr/>
          <a:lstStyle/>
          <a:p>
            <a:pPr eaLnBrk="1" hangingPunct="1">
              <a:defRPr/>
            </a:pPr>
            <a:r>
              <a:rPr lang="en-US" dirty="0" smtClean="0"/>
              <a:t>Sugar Ray Robinson</a:t>
            </a:r>
          </a:p>
        </p:txBody>
      </p:sp>
      <p:sp>
        <p:nvSpPr>
          <p:cNvPr id="25603" name="Rectangle 3"/>
          <p:cNvSpPr>
            <a:spLocks noGrp="1" noRot="1" noChangeArrowheads="1"/>
          </p:cNvSpPr>
          <p:nvPr>
            <p:ph idx="1"/>
          </p:nvPr>
        </p:nvSpPr>
        <p:spPr>
          <a:xfrm>
            <a:off x="228600" y="2057400"/>
            <a:ext cx="8540750" cy="4498975"/>
          </a:xfrm>
        </p:spPr>
        <p:txBody>
          <a:bodyPr>
            <a:normAutofit fontScale="92500" lnSpcReduction="10000"/>
          </a:bodyPr>
          <a:lstStyle/>
          <a:p>
            <a:pPr eaLnBrk="1" hangingPunct="1">
              <a:defRPr/>
            </a:pPr>
            <a:r>
              <a:rPr lang="en-US" dirty="0" smtClean="0"/>
              <a:t>Champ between 1946-1960</a:t>
            </a:r>
          </a:p>
          <a:p>
            <a:pPr eaLnBrk="1" hangingPunct="1">
              <a:defRPr/>
            </a:pPr>
            <a:r>
              <a:rPr lang="en-US" dirty="0" smtClean="0"/>
              <a:t>173(109)-19-6</a:t>
            </a:r>
          </a:p>
          <a:p>
            <a:pPr eaLnBrk="1" hangingPunct="1">
              <a:defRPr/>
            </a:pPr>
            <a:r>
              <a:rPr lang="en-US" dirty="0" smtClean="0"/>
              <a:t>Considered by most </a:t>
            </a:r>
          </a:p>
          <a:p>
            <a:pPr eaLnBrk="1" hangingPunct="1">
              <a:buFont typeface="Arial" charset="0"/>
              <a:buNone/>
              <a:defRPr/>
            </a:pPr>
            <a:r>
              <a:rPr lang="en-US" dirty="0" smtClean="0"/>
              <a:t>   historians to be the</a:t>
            </a:r>
          </a:p>
          <a:p>
            <a:pPr eaLnBrk="1" hangingPunct="1">
              <a:buFont typeface="Arial" charset="0"/>
              <a:buNone/>
              <a:defRPr/>
            </a:pPr>
            <a:r>
              <a:rPr lang="en-US" dirty="0" smtClean="0"/>
              <a:t>   greatest pound for </a:t>
            </a:r>
          </a:p>
          <a:p>
            <a:pPr eaLnBrk="1" hangingPunct="1">
              <a:buFont typeface="Arial" charset="0"/>
              <a:buNone/>
              <a:defRPr/>
            </a:pPr>
            <a:r>
              <a:rPr lang="en-US" dirty="0" smtClean="0"/>
              <a:t>   pound boxer of all time</a:t>
            </a:r>
          </a:p>
          <a:p>
            <a:pPr eaLnBrk="1" hangingPunct="1">
              <a:defRPr/>
            </a:pPr>
            <a:r>
              <a:rPr lang="en-US" dirty="0" smtClean="0"/>
              <a:t>Also a great singer, </a:t>
            </a:r>
          </a:p>
          <a:p>
            <a:pPr eaLnBrk="1" hangingPunct="1">
              <a:buFont typeface="Arial" charset="0"/>
              <a:buNone/>
              <a:defRPr/>
            </a:pPr>
            <a:r>
              <a:rPr lang="en-US" dirty="0" smtClean="0"/>
              <a:t>   dancer and entertainer in Harlem</a:t>
            </a:r>
          </a:p>
          <a:p>
            <a:pPr eaLnBrk="1" hangingPunct="1">
              <a:defRPr/>
            </a:pPr>
            <a:r>
              <a:rPr lang="en-US" dirty="0" smtClean="0"/>
              <a:t>Famous for never giving up and having the best competition of any fighter in history</a:t>
            </a:r>
          </a:p>
        </p:txBody>
      </p:sp>
      <p:pic>
        <p:nvPicPr>
          <p:cNvPr id="17412" name="Picture 4"/>
          <p:cNvPicPr>
            <a:picLocks noChangeAspect="1" noChangeArrowheads="1"/>
          </p:cNvPicPr>
          <p:nvPr/>
        </p:nvPicPr>
        <p:blipFill>
          <a:blip r:embed="rId2" cstate="print"/>
          <a:srcRect/>
          <a:stretch>
            <a:fillRect/>
          </a:stretch>
        </p:blipFill>
        <p:spPr bwMode="auto">
          <a:xfrm>
            <a:off x="5181600" y="1524000"/>
            <a:ext cx="3357563" cy="3357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smtClean="0"/>
              <a:t>Rocky Marciano</a:t>
            </a:r>
          </a:p>
        </p:txBody>
      </p:sp>
      <p:sp>
        <p:nvSpPr>
          <p:cNvPr id="22531" name="Rectangle 3"/>
          <p:cNvSpPr>
            <a:spLocks noGrp="1" noRot="1" noChangeArrowheads="1"/>
          </p:cNvSpPr>
          <p:nvPr>
            <p:ph idx="1"/>
          </p:nvPr>
        </p:nvSpPr>
        <p:spPr/>
        <p:txBody>
          <a:bodyPr/>
          <a:lstStyle/>
          <a:p>
            <a:pPr eaLnBrk="1" hangingPunct="1">
              <a:defRPr/>
            </a:pPr>
            <a:r>
              <a:rPr lang="en-US" dirty="0" smtClean="0"/>
              <a:t>1952-1955</a:t>
            </a:r>
          </a:p>
          <a:p>
            <a:pPr eaLnBrk="1" hangingPunct="1">
              <a:defRPr/>
            </a:pPr>
            <a:r>
              <a:rPr lang="en-US" dirty="0" smtClean="0"/>
              <a:t>49(43)-0</a:t>
            </a:r>
          </a:p>
          <a:p>
            <a:pPr eaLnBrk="1" hangingPunct="1">
              <a:defRPr/>
            </a:pPr>
            <a:r>
              <a:rPr lang="en-US" dirty="0" smtClean="0"/>
              <a:t>Only Undefeated Boxer in</a:t>
            </a:r>
          </a:p>
          <a:p>
            <a:pPr eaLnBrk="1" hangingPunct="1">
              <a:buFont typeface="Arial" charset="0"/>
              <a:buNone/>
              <a:defRPr/>
            </a:pPr>
            <a:r>
              <a:rPr lang="en-US" dirty="0" smtClean="0"/>
              <a:t>   American History</a:t>
            </a:r>
          </a:p>
          <a:p>
            <a:pPr eaLnBrk="1" hangingPunct="1">
              <a:defRPr/>
            </a:pPr>
            <a:r>
              <a:rPr lang="en-US" dirty="0" smtClean="0"/>
              <a:t>Great Athlete </a:t>
            </a:r>
          </a:p>
          <a:p>
            <a:pPr eaLnBrk="1" hangingPunct="1">
              <a:defRPr/>
            </a:pPr>
            <a:r>
              <a:rPr lang="en-US" dirty="0" smtClean="0"/>
              <a:t>Known for overpowering </a:t>
            </a:r>
          </a:p>
          <a:p>
            <a:pPr eaLnBrk="1" hangingPunct="1">
              <a:buFont typeface="Arial" charset="0"/>
              <a:buNone/>
              <a:defRPr/>
            </a:pPr>
            <a:r>
              <a:rPr lang="en-US" dirty="0" smtClean="0"/>
              <a:t>   opponents</a:t>
            </a:r>
          </a:p>
          <a:p>
            <a:pPr eaLnBrk="1" hangingPunct="1">
              <a:defRPr/>
            </a:pPr>
            <a:r>
              <a:rPr lang="en-US" dirty="0" smtClean="0"/>
              <a:t>Died in a Airplane crash in 1969</a:t>
            </a:r>
          </a:p>
        </p:txBody>
      </p:sp>
      <p:pic>
        <p:nvPicPr>
          <p:cNvPr id="18436" name="Picture 4"/>
          <p:cNvPicPr>
            <a:picLocks noChangeAspect="1" noChangeArrowheads="1"/>
          </p:cNvPicPr>
          <p:nvPr/>
        </p:nvPicPr>
        <p:blipFill>
          <a:blip r:embed="rId2" cstate="print"/>
          <a:srcRect/>
          <a:stretch>
            <a:fillRect/>
          </a:stretch>
        </p:blipFill>
        <p:spPr bwMode="auto">
          <a:xfrm>
            <a:off x="5867400" y="1371600"/>
            <a:ext cx="2639004"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defRPr/>
            </a:pPr>
            <a:r>
              <a:rPr lang="en-US" dirty="0" smtClean="0">
                <a:hlinkClick r:id="rId2"/>
              </a:rPr>
              <a:t>Muhammad Ali</a:t>
            </a:r>
            <a:endParaRPr lang="en-US" dirty="0" smtClean="0"/>
          </a:p>
        </p:txBody>
      </p:sp>
      <p:sp>
        <p:nvSpPr>
          <p:cNvPr id="26627" name="Rectangle 3"/>
          <p:cNvSpPr>
            <a:spLocks noGrp="1" noRot="1" noChangeArrowheads="1"/>
          </p:cNvSpPr>
          <p:nvPr>
            <p:ph idx="1"/>
          </p:nvPr>
        </p:nvSpPr>
        <p:spPr>
          <a:xfrm>
            <a:off x="228600" y="1600200"/>
            <a:ext cx="8540750" cy="4498975"/>
          </a:xfrm>
        </p:spPr>
        <p:txBody>
          <a:bodyPr>
            <a:normAutofit fontScale="92500" lnSpcReduction="10000"/>
          </a:bodyPr>
          <a:lstStyle/>
          <a:p>
            <a:pPr eaLnBrk="1" hangingPunct="1">
              <a:defRPr/>
            </a:pPr>
            <a:r>
              <a:rPr lang="en-US" dirty="0" smtClean="0"/>
              <a:t>1964-67,71-75</a:t>
            </a:r>
          </a:p>
          <a:p>
            <a:pPr eaLnBrk="1" hangingPunct="1">
              <a:defRPr/>
            </a:pPr>
            <a:r>
              <a:rPr lang="en-US" dirty="0" smtClean="0"/>
              <a:t>56(37)-5</a:t>
            </a:r>
          </a:p>
          <a:p>
            <a:pPr eaLnBrk="1" hangingPunct="1">
              <a:defRPr/>
            </a:pPr>
            <a:r>
              <a:rPr lang="en-US" dirty="0" smtClean="0"/>
              <a:t>Cassius Clay, until </a:t>
            </a:r>
          </a:p>
          <a:p>
            <a:pPr eaLnBrk="1" hangingPunct="1">
              <a:buFont typeface="Arial" charset="0"/>
              <a:buNone/>
              <a:defRPr/>
            </a:pPr>
            <a:r>
              <a:rPr lang="en-US" dirty="0" smtClean="0"/>
              <a:t>   converted to Islam.</a:t>
            </a:r>
          </a:p>
          <a:p>
            <a:pPr eaLnBrk="1" hangingPunct="1">
              <a:defRPr/>
            </a:pPr>
            <a:r>
              <a:rPr lang="en-US" dirty="0" smtClean="0"/>
              <a:t>Heavily influenced by</a:t>
            </a:r>
          </a:p>
          <a:p>
            <a:pPr eaLnBrk="1" hangingPunct="1">
              <a:buFont typeface="Arial" charset="0"/>
              <a:buNone/>
              <a:defRPr/>
            </a:pPr>
            <a:r>
              <a:rPr lang="en-US" dirty="0" smtClean="0"/>
              <a:t>   Malcolm X.</a:t>
            </a:r>
          </a:p>
          <a:p>
            <a:pPr eaLnBrk="1" hangingPunct="1">
              <a:defRPr/>
            </a:pPr>
            <a:r>
              <a:rPr lang="en-US" dirty="0" smtClean="0"/>
              <a:t>At age of 22 knocked</a:t>
            </a:r>
          </a:p>
          <a:p>
            <a:pPr eaLnBrk="1" hangingPunct="1">
              <a:buFont typeface="Arial" charset="0"/>
              <a:buNone/>
              <a:defRPr/>
            </a:pPr>
            <a:r>
              <a:rPr lang="en-US" dirty="0" smtClean="0"/>
              <a:t>   out Sonny Liston to </a:t>
            </a:r>
          </a:p>
          <a:p>
            <a:pPr eaLnBrk="1" hangingPunct="1">
              <a:buFont typeface="Arial" charset="0"/>
              <a:buNone/>
              <a:defRPr/>
            </a:pPr>
            <a:r>
              <a:rPr lang="en-US" dirty="0" smtClean="0"/>
              <a:t>   be the youngest Champ in History </a:t>
            </a:r>
          </a:p>
          <a:p>
            <a:pPr eaLnBrk="1" hangingPunct="1">
              <a:buFont typeface="Arial" charset="0"/>
              <a:buNone/>
              <a:defRPr/>
            </a:pPr>
            <a:r>
              <a:rPr lang="en-US" dirty="0" smtClean="0"/>
              <a:t>  </a:t>
            </a:r>
          </a:p>
          <a:p>
            <a:pPr eaLnBrk="1" hangingPunct="1">
              <a:defRPr/>
            </a:pPr>
            <a:endParaRPr lang="en-US" dirty="0" smtClean="0"/>
          </a:p>
          <a:p>
            <a:pPr eaLnBrk="1" hangingPunct="1">
              <a:defRPr/>
            </a:pPr>
            <a:endParaRPr lang="en-US" dirty="0" smtClean="0"/>
          </a:p>
          <a:p>
            <a:pPr eaLnBrk="1" hangingPunct="1">
              <a:defRPr/>
            </a:pPr>
            <a:endParaRPr lang="en-US" dirty="0" smtClean="0"/>
          </a:p>
        </p:txBody>
      </p:sp>
      <p:pic>
        <p:nvPicPr>
          <p:cNvPr id="19460" name="Picture 4"/>
          <p:cNvPicPr>
            <a:picLocks noChangeAspect="1" noChangeArrowheads="1"/>
          </p:cNvPicPr>
          <p:nvPr/>
        </p:nvPicPr>
        <p:blipFill>
          <a:blip r:embed="rId3" cstate="print"/>
          <a:srcRect/>
          <a:stretch>
            <a:fillRect/>
          </a:stretch>
        </p:blipFill>
        <p:spPr bwMode="auto">
          <a:xfrm>
            <a:off x="4724400" y="1524000"/>
            <a:ext cx="3359493" cy="3465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Ali (continued)</a:t>
            </a:r>
            <a:endParaRPr lang="en-US" dirty="0"/>
          </a:p>
        </p:txBody>
      </p:sp>
      <p:sp>
        <p:nvSpPr>
          <p:cNvPr id="3" name="Content Placeholder 2"/>
          <p:cNvSpPr>
            <a:spLocks noGrp="1"/>
          </p:cNvSpPr>
          <p:nvPr>
            <p:ph idx="1"/>
          </p:nvPr>
        </p:nvSpPr>
        <p:spPr>
          <a:xfrm>
            <a:off x="304800" y="1295400"/>
            <a:ext cx="8540750" cy="4498975"/>
          </a:xfrm>
        </p:spPr>
        <p:txBody>
          <a:bodyPr/>
          <a:lstStyle/>
          <a:p>
            <a:pPr>
              <a:defRPr/>
            </a:pPr>
            <a:r>
              <a:rPr lang="en-US" dirty="0" smtClean="0"/>
              <a:t>Put in Prison from 67-70 for refusing to enter the Vietnam War.</a:t>
            </a:r>
          </a:p>
          <a:p>
            <a:pPr>
              <a:defRPr/>
            </a:pPr>
            <a:r>
              <a:rPr lang="en-US" dirty="0" smtClean="0">
                <a:hlinkClick r:id="rId2"/>
              </a:rPr>
              <a:t>Became a voice of protest specking out against racism and the Vietnam War.</a:t>
            </a:r>
            <a:endParaRPr lang="en-US" dirty="0" smtClean="0"/>
          </a:p>
          <a:p>
            <a:pPr>
              <a:buFont typeface="Arial" charset="0"/>
              <a:buNone/>
              <a:defRPr/>
            </a:pPr>
            <a:r>
              <a:rPr lang="en-US" dirty="0" smtClean="0"/>
              <a:t>   “No Vietcong ever called me N****r.”</a:t>
            </a:r>
          </a:p>
          <a:p>
            <a:pPr>
              <a:defRPr/>
            </a:pPr>
            <a:r>
              <a:rPr lang="en-US" dirty="0" smtClean="0"/>
              <a:t>Came back into the ring in 71 and won back the title and defended his title in some of the greatest fights in American History. Norton, Frazier, Forman Spinks. Etc.</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Ali today</a:t>
            </a:r>
            <a:endParaRPr lang="en-US" dirty="0"/>
          </a:p>
        </p:txBody>
      </p:sp>
      <p:sp>
        <p:nvSpPr>
          <p:cNvPr id="3" name="Content Placeholder 2"/>
          <p:cNvSpPr>
            <a:spLocks noGrp="1"/>
          </p:cNvSpPr>
          <p:nvPr>
            <p:ph idx="1"/>
          </p:nvPr>
        </p:nvSpPr>
        <p:spPr>
          <a:xfrm>
            <a:off x="381000" y="1981200"/>
            <a:ext cx="8229600" cy="4709160"/>
          </a:xfrm>
        </p:spPr>
        <p:txBody>
          <a:bodyPr/>
          <a:lstStyle/>
          <a:p>
            <a:pPr>
              <a:defRPr/>
            </a:pPr>
            <a:r>
              <a:rPr lang="en-US" dirty="0" smtClean="0"/>
              <a:t>Ali once a controversial </a:t>
            </a:r>
          </a:p>
          <a:p>
            <a:pPr>
              <a:buFont typeface="Arial" charset="0"/>
              <a:buNone/>
              <a:defRPr/>
            </a:pPr>
            <a:r>
              <a:rPr lang="en-US" dirty="0" smtClean="0"/>
              <a:t>   American figure is a beloved</a:t>
            </a:r>
          </a:p>
          <a:p>
            <a:pPr>
              <a:buFont typeface="Arial" charset="0"/>
              <a:buNone/>
              <a:defRPr/>
            </a:pPr>
            <a:r>
              <a:rPr lang="en-US" dirty="0" smtClean="0"/>
              <a:t>   American Hero.</a:t>
            </a:r>
          </a:p>
          <a:p>
            <a:pPr>
              <a:defRPr/>
            </a:pPr>
            <a:r>
              <a:rPr lang="en-US" dirty="0" smtClean="0"/>
              <a:t>Suffers from Parkinson</a:t>
            </a:r>
          </a:p>
          <a:p>
            <a:pPr>
              <a:buFont typeface="Arial" charset="0"/>
              <a:buNone/>
              <a:defRPr/>
            </a:pPr>
            <a:r>
              <a:rPr lang="en-US" dirty="0" smtClean="0"/>
              <a:t>   Syndrome </a:t>
            </a:r>
          </a:p>
          <a:p>
            <a:pPr>
              <a:defRPr/>
            </a:pPr>
            <a:r>
              <a:rPr lang="en-US" dirty="0" smtClean="0"/>
              <a:t>Lit the Olympic Torch in the 1996 Atlanta Olympic Games</a:t>
            </a:r>
            <a:endParaRPr lang="en-US" dirty="0"/>
          </a:p>
        </p:txBody>
      </p:sp>
      <p:pic>
        <p:nvPicPr>
          <p:cNvPr id="21508" name="Picture 3"/>
          <p:cNvPicPr>
            <a:picLocks noChangeAspect="1" noChangeArrowheads="1"/>
          </p:cNvPicPr>
          <p:nvPr/>
        </p:nvPicPr>
        <p:blipFill>
          <a:blip r:embed="rId2" cstate="print"/>
          <a:srcRect/>
          <a:stretch>
            <a:fillRect/>
          </a:stretch>
        </p:blipFill>
        <p:spPr bwMode="auto">
          <a:xfrm>
            <a:off x="6019800" y="1219200"/>
            <a:ext cx="2667000" cy="3257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normAutofit fontScale="90000"/>
          </a:bodyPr>
          <a:lstStyle/>
          <a:p>
            <a:pPr eaLnBrk="1" hangingPunct="1">
              <a:defRPr/>
            </a:pPr>
            <a:r>
              <a:rPr lang="en-US" smtClean="0"/>
              <a:t>Boxing Definition and Beginnings</a:t>
            </a:r>
          </a:p>
        </p:txBody>
      </p:sp>
      <p:sp>
        <p:nvSpPr>
          <p:cNvPr id="12291" name="Rectangle 3"/>
          <p:cNvSpPr>
            <a:spLocks noGrp="1" noRot="1" noChangeArrowheads="1"/>
          </p:cNvSpPr>
          <p:nvPr>
            <p:ph idx="1"/>
          </p:nvPr>
        </p:nvSpPr>
        <p:spPr/>
        <p:txBody>
          <a:bodyPr/>
          <a:lstStyle/>
          <a:p>
            <a:pPr eaLnBrk="1" hangingPunct="1">
              <a:defRPr/>
            </a:pPr>
            <a:r>
              <a:rPr lang="en-US" sz="2800" smtClean="0"/>
              <a:t>Boxing means two people punching each other </a:t>
            </a:r>
          </a:p>
          <a:p>
            <a:pPr eaLnBrk="1" hangingPunct="1">
              <a:defRPr/>
            </a:pPr>
            <a:r>
              <a:rPr lang="en-US" sz="2800" smtClean="0"/>
              <a:t>Boxing is considered by many to be the oldest sport</a:t>
            </a:r>
          </a:p>
          <a:p>
            <a:pPr eaLnBrk="1" hangingPunct="1">
              <a:defRPr/>
            </a:pPr>
            <a:r>
              <a:rPr lang="en-US" sz="2800" smtClean="0"/>
              <a:t>Greeks are credited with inventing Boxing with the first know boxing match in 688 BCE in the Olympic Games</a:t>
            </a:r>
          </a:p>
          <a:p>
            <a:pPr eaLnBrk="1" hangingPunct="1">
              <a:defRPr/>
            </a:pPr>
            <a:r>
              <a:rPr lang="en-US" sz="2800" smtClean="0"/>
              <a:t>Romans also Boxed in the Roman Empire using specialized gloves designed to seriously hurt or kill your opponent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defRPr/>
            </a:pPr>
            <a:r>
              <a:rPr lang="en-US" smtClean="0"/>
              <a:t>Mike Tyson</a:t>
            </a:r>
          </a:p>
        </p:txBody>
      </p:sp>
      <p:sp>
        <p:nvSpPr>
          <p:cNvPr id="27651" name="Rectangle 3"/>
          <p:cNvSpPr>
            <a:spLocks noGrp="1" noRot="1" noChangeArrowheads="1"/>
          </p:cNvSpPr>
          <p:nvPr>
            <p:ph idx="1"/>
          </p:nvPr>
        </p:nvSpPr>
        <p:spPr>
          <a:xfrm>
            <a:off x="304800" y="1219200"/>
            <a:ext cx="8540750" cy="5410200"/>
          </a:xfrm>
        </p:spPr>
        <p:txBody>
          <a:bodyPr>
            <a:normAutofit fontScale="77500" lnSpcReduction="20000"/>
          </a:bodyPr>
          <a:lstStyle/>
          <a:p>
            <a:pPr eaLnBrk="1" hangingPunct="1">
              <a:defRPr/>
            </a:pPr>
            <a:r>
              <a:rPr lang="en-US" sz="3400" dirty="0" smtClean="0"/>
              <a:t>1988-90, 96</a:t>
            </a:r>
          </a:p>
          <a:p>
            <a:pPr eaLnBrk="1" hangingPunct="1">
              <a:defRPr/>
            </a:pPr>
            <a:r>
              <a:rPr lang="en-US" sz="3400" dirty="0" smtClean="0"/>
              <a:t>50(44)-6</a:t>
            </a:r>
          </a:p>
          <a:p>
            <a:pPr eaLnBrk="1" hangingPunct="1">
              <a:defRPr/>
            </a:pPr>
            <a:r>
              <a:rPr lang="en-US" sz="3400" dirty="0" smtClean="0"/>
              <a:t>Iron Mike Tyson</a:t>
            </a:r>
          </a:p>
          <a:p>
            <a:pPr eaLnBrk="1" hangingPunct="1">
              <a:defRPr/>
            </a:pPr>
            <a:r>
              <a:rPr lang="en-US" sz="3400" dirty="0" smtClean="0"/>
              <a:t>Known for being the </a:t>
            </a:r>
          </a:p>
          <a:p>
            <a:pPr eaLnBrk="1" hangingPunct="1">
              <a:buNone/>
              <a:defRPr/>
            </a:pPr>
            <a:r>
              <a:rPr lang="en-US" sz="3400" dirty="0" smtClean="0"/>
              <a:t>    most </a:t>
            </a:r>
            <a:r>
              <a:rPr lang="en-US" sz="3400" dirty="0" smtClean="0">
                <a:hlinkClick r:id="rId2"/>
              </a:rPr>
              <a:t>intimidating</a:t>
            </a:r>
            <a:r>
              <a:rPr lang="en-US" sz="3400" dirty="0" smtClean="0"/>
              <a:t> </a:t>
            </a:r>
            <a:r>
              <a:rPr lang="en-US" sz="3400" dirty="0" smtClean="0">
                <a:hlinkClick r:id="rId3"/>
              </a:rPr>
              <a:t>fighter</a:t>
            </a:r>
            <a:r>
              <a:rPr lang="en-US" sz="3400" dirty="0" smtClean="0"/>
              <a:t> </a:t>
            </a:r>
          </a:p>
          <a:p>
            <a:pPr eaLnBrk="1" hangingPunct="1">
              <a:buNone/>
              <a:defRPr/>
            </a:pPr>
            <a:r>
              <a:rPr lang="en-US" sz="3400" dirty="0" smtClean="0"/>
              <a:t>    in History</a:t>
            </a:r>
          </a:p>
          <a:p>
            <a:pPr eaLnBrk="1" hangingPunct="1">
              <a:defRPr/>
            </a:pPr>
            <a:r>
              <a:rPr lang="en-US" sz="3400" dirty="0" smtClean="0"/>
              <a:t>In prison from 1992-95</a:t>
            </a:r>
          </a:p>
          <a:p>
            <a:pPr eaLnBrk="1" hangingPunct="1">
              <a:defRPr/>
            </a:pPr>
            <a:r>
              <a:rPr lang="en-US" sz="3400" dirty="0" smtClean="0">
                <a:hlinkClick r:id="rId4"/>
              </a:rPr>
              <a:t>97 bit Evander Holyfield</a:t>
            </a:r>
          </a:p>
          <a:p>
            <a:pPr eaLnBrk="1" hangingPunct="1">
              <a:buNone/>
              <a:defRPr/>
            </a:pPr>
            <a:r>
              <a:rPr lang="en-US" sz="3400" dirty="0" smtClean="0">
                <a:hlinkClick r:id="rId4"/>
              </a:rPr>
              <a:t>    banned from many arenas</a:t>
            </a:r>
            <a:endParaRPr lang="en-US" sz="3400" dirty="0" smtClean="0"/>
          </a:p>
          <a:p>
            <a:pPr eaLnBrk="1" hangingPunct="1">
              <a:defRPr/>
            </a:pPr>
            <a:r>
              <a:rPr lang="en-US" sz="3400" dirty="0" smtClean="0"/>
              <a:t>2003 Declared Bankrupt despite making </a:t>
            </a:r>
          </a:p>
          <a:p>
            <a:pPr eaLnBrk="1" hangingPunct="1">
              <a:buNone/>
              <a:defRPr/>
            </a:pPr>
            <a:r>
              <a:rPr lang="en-US" sz="3400" dirty="0" smtClean="0"/>
              <a:t>    300 million in his fighting career </a:t>
            </a:r>
          </a:p>
          <a:p>
            <a:pPr eaLnBrk="1" hangingPunct="1">
              <a:defRPr/>
            </a:pPr>
            <a:r>
              <a:rPr lang="en-US" sz="3400" dirty="0" smtClean="0"/>
              <a:t>Retired in 2007, has been in reality shows and movies</a:t>
            </a:r>
          </a:p>
          <a:p>
            <a:pPr eaLnBrk="1" hangingPunct="1">
              <a:buNone/>
              <a:defRPr/>
            </a:pPr>
            <a:r>
              <a:rPr lang="en-US" sz="2400" dirty="0" smtClean="0"/>
              <a:t> </a:t>
            </a:r>
          </a:p>
        </p:txBody>
      </p:sp>
      <p:pic>
        <p:nvPicPr>
          <p:cNvPr id="22532" name="Picture 4"/>
          <p:cNvPicPr>
            <a:picLocks noChangeAspect="1" noChangeArrowheads="1"/>
          </p:cNvPicPr>
          <p:nvPr/>
        </p:nvPicPr>
        <p:blipFill>
          <a:blip r:embed="rId5" cstate="print"/>
          <a:srcRect/>
          <a:stretch>
            <a:fillRect/>
          </a:stretch>
        </p:blipFill>
        <p:spPr bwMode="auto">
          <a:xfrm>
            <a:off x="5562600" y="1295400"/>
            <a:ext cx="2514600" cy="34006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defRPr/>
            </a:pPr>
            <a:r>
              <a:rPr lang="en-US" smtClean="0"/>
              <a:t>Future of Boxing in the U.S.</a:t>
            </a:r>
          </a:p>
        </p:txBody>
      </p:sp>
      <p:sp>
        <p:nvSpPr>
          <p:cNvPr id="28675" name="Rectangle 3"/>
          <p:cNvSpPr>
            <a:spLocks noGrp="1" noRot="1" noChangeArrowheads="1"/>
          </p:cNvSpPr>
          <p:nvPr>
            <p:ph idx="1"/>
          </p:nvPr>
        </p:nvSpPr>
        <p:spPr/>
        <p:txBody>
          <a:bodyPr/>
          <a:lstStyle/>
          <a:p>
            <a:pPr eaLnBrk="1" hangingPunct="1">
              <a:lnSpc>
                <a:spcPct val="80000"/>
              </a:lnSpc>
              <a:defRPr/>
            </a:pPr>
            <a:r>
              <a:rPr lang="en-US" sz="2800" dirty="0" smtClean="0"/>
              <a:t>Boxing Historians all agree that Boxing is currently at its lowest point in modern History, but most agree that all it needs is one prized fighter to bring the sport back.</a:t>
            </a:r>
          </a:p>
          <a:p>
            <a:pPr eaLnBrk="1" hangingPunct="1">
              <a:lnSpc>
                <a:spcPct val="80000"/>
              </a:lnSpc>
              <a:defRPr/>
            </a:pPr>
            <a:r>
              <a:rPr lang="en-US" sz="2800" dirty="0" smtClean="0"/>
              <a:t>Others disagree saying that boxing is being replaced by a more intense and brutal style of fighting called MMA (Mixed Martial Arts).  Most boxing enthusiasts believe that Boxers would dominate an MMA fighter and do not consider it on the same level of Boxing.</a:t>
            </a:r>
          </a:p>
          <a:p>
            <a:pPr eaLnBrk="1" hangingPunct="1">
              <a:lnSpc>
                <a:spcPct val="80000"/>
              </a:lnSpc>
              <a:defRPr/>
            </a:pPr>
            <a:r>
              <a:rPr lang="en-US" sz="2800" dirty="0" smtClean="0"/>
              <a:t>Currently MMA is growing in popularity and is certainly more popular than Boxing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smtClean="0"/>
              <a:t>A Workman’s Sport</a:t>
            </a:r>
          </a:p>
        </p:txBody>
      </p:sp>
      <p:sp>
        <p:nvSpPr>
          <p:cNvPr id="13315" name="Rectangle 3"/>
          <p:cNvSpPr>
            <a:spLocks noGrp="1" noRot="1" noChangeArrowheads="1"/>
          </p:cNvSpPr>
          <p:nvPr>
            <p:ph idx="1"/>
          </p:nvPr>
        </p:nvSpPr>
        <p:spPr/>
        <p:txBody>
          <a:bodyPr/>
          <a:lstStyle/>
          <a:p>
            <a:pPr eaLnBrk="1" hangingPunct="1">
              <a:lnSpc>
                <a:spcPct val="90000"/>
              </a:lnSpc>
              <a:defRPr/>
            </a:pPr>
            <a:r>
              <a:rPr lang="en-US" sz="2800" smtClean="0"/>
              <a:t>Boxing is considered a sport for the common working class man.</a:t>
            </a:r>
          </a:p>
          <a:p>
            <a:pPr eaLnBrk="1" hangingPunct="1">
              <a:lnSpc>
                <a:spcPct val="90000"/>
              </a:lnSpc>
              <a:defRPr/>
            </a:pPr>
            <a:r>
              <a:rPr lang="en-US" sz="2800" smtClean="0"/>
              <a:t>The British revived the sport in the early 1700’s</a:t>
            </a:r>
          </a:p>
          <a:p>
            <a:pPr eaLnBrk="1" hangingPunct="1">
              <a:lnSpc>
                <a:spcPct val="90000"/>
              </a:lnSpc>
              <a:defRPr/>
            </a:pPr>
            <a:r>
              <a:rPr lang="en-US" sz="2800" smtClean="0"/>
              <a:t>In the United States it became popular as new Immigrant groups from England, Ireland, and Germany moved into the country</a:t>
            </a:r>
          </a:p>
          <a:p>
            <a:pPr eaLnBrk="1" hangingPunct="1">
              <a:lnSpc>
                <a:spcPct val="90000"/>
              </a:lnSpc>
              <a:defRPr/>
            </a:pPr>
            <a:r>
              <a:rPr lang="en-US" sz="2800" smtClean="0"/>
              <a:t>Teddy Roosevelt used Boxing as a sport to increase his strength and stamina and continued into his presidency he even broke a few ribs boxing while president.</a:t>
            </a:r>
          </a:p>
          <a:p>
            <a:pPr eaLnBrk="1" hangingPunct="1">
              <a:lnSpc>
                <a:spcPct val="90000"/>
              </a:lnSpc>
              <a:buFont typeface="Arial" charset="0"/>
              <a:buNone/>
              <a:defRPr/>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defRPr/>
            </a:pPr>
            <a:r>
              <a:rPr lang="en-US" smtClean="0"/>
              <a:t>The Bareknuckle Era</a:t>
            </a:r>
          </a:p>
        </p:txBody>
      </p:sp>
      <p:sp>
        <p:nvSpPr>
          <p:cNvPr id="14339" name="Rectangle 3"/>
          <p:cNvSpPr>
            <a:spLocks noGrp="1" noRot="1" noChangeArrowheads="1"/>
          </p:cNvSpPr>
          <p:nvPr>
            <p:ph idx="1"/>
          </p:nvPr>
        </p:nvSpPr>
        <p:spPr/>
        <p:txBody>
          <a:bodyPr/>
          <a:lstStyle/>
          <a:p>
            <a:pPr eaLnBrk="1" hangingPunct="1">
              <a:defRPr/>
            </a:pPr>
            <a:r>
              <a:rPr lang="en-US" smtClean="0"/>
              <a:t>From the early 1700’s until 1867 fighters didn’t use gloves were allowed to hit below the belt and hit a fighter while on the ground</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3059429"/>
            <a:ext cx="4724400" cy="331413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mtClean="0"/>
              <a:t>Modern Era Boxing </a:t>
            </a:r>
          </a:p>
        </p:txBody>
      </p:sp>
      <p:sp>
        <p:nvSpPr>
          <p:cNvPr id="15363" name="Rectangle 3"/>
          <p:cNvSpPr>
            <a:spLocks noGrp="1" noRot="1" noChangeArrowheads="1"/>
          </p:cNvSpPr>
          <p:nvPr>
            <p:ph idx="1"/>
          </p:nvPr>
        </p:nvSpPr>
        <p:spPr/>
        <p:txBody>
          <a:bodyPr/>
          <a:lstStyle/>
          <a:p>
            <a:pPr eaLnBrk="1" hangingPunct="1">
              <a:defRPr/>
            </a:pPr>
            <a:r>
              <a:rPr lang="en-US" sz="2800" smtClean="0"/>
              <a:t>In 1867 in London the Marquess de Queensbury set of 12 rules were instituted and rule the modern game of Boxing. Some rules include</a:t>
            </a:r>
          </a:p>
          <a:p>
            <a:pPr eaLnBrk="1" hangingPunct="1">
              <a:defRPr/>
            </a:pPr>
            <a:r>
              <a:rPr lang="en-US" sz="2800" smtClean="0"/>
              <a:t>A Square Ring</a:t>
            </a:r>
          </a:p>
          <a:p>
            <a:pPr eaLnBrk="1" hangingPunct="1">
              <a:defRPr/>
            </a:pPr>
            <a:r>
              <a:rPr lang="en-US" sz="2800" smtClean="0"/>
              <a:t>3 minute rounds</a:t>
            </a:r>
          </a:p>
          <a:p>
            <a:pPr eaLnBrk="1" hangingPunct="1">
              <a:defRPr/>
            </a:pPr>
            <a:r>
              <a:rPr lang="en-US" sz="2800" smtClean="0"/>
              <a:t>1 minute rest between rounds</a:t>
            </a:r>
          </a:p>
          <a:p>
            <a:pPr eaLnBrk="1" hangingPunct="1">
              <a:defRPr/>
            </a:pPr>
            <a:r>
              <a:rPr lang="en-US" sz="2800" smtClean="0"/>
              <a:t>10 second count</a:t>
            </a:r>
          </a:p>
          <a:p>
            <a:pPr eaLnBrk="1" hangingPunct="1">
              <a:defRPr/>
            </a:pPr>
            <a:r>
              <a:rPr lang="en-US" sz="2800" smtClean="0"/>
              <a:t>Gloves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r>
              <a:rPr lang="en-US" smtClean="0"/>
              <a:t>Amateur Boxing</a:t>
            </a:r>
          </a:p>
        </p:txBody>
      </p:sp>
      <p:sp>
        <p:nvSpPr>
          <p:cNvPr id="16387" name="Rectangle 3"/>
          <p:cNvSpPr>
            <a:spLocks noGrp="1" noRot="1" noChangeArrowheads="1"/>
          </p:cNvSpPr>
          <p:nvPr>
            <p:ph idx="1"/>
          </p:nvPr>
        </p:nvSpPr>
        <p:spPr/>
        <p:txBody>
          <a:bodyPr/>
          <a:lstStyle/>
          <a:p>
            <a:pPr eaLnBrk="1" hangingPunct="1">
              <a:defRPr/>
            </a:pPr>
            <a:r>
              <a:rPr lang="en-US" dirty="0" smtClean="0"/>
              <a:t>In 1904 the Olympics reinstituted Boxing as an official sport and to this day only Amateurs are allowed to fight in the Olympics.</a:t>
            </a:r>
          </a:p>
          <a:p>
            <a:pPr eaLnBrk="1" hangingPunct="1">
              <a:defRPr/>
            </a:pPr>
            <a:r>
              <a:rPr lang="en-US" dirty="0" smtClean="0"/>
              <a:t>The biggest achievement for an Amateur Boxer is to win a gold medal.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en-US" smtClean="0"/>
              <a:t>Professional Boxing </a:t>
            </a:r>
          </a:p>
        </p:txBody>
      </p:sp>
      <p:sp>
        <p:nvSpPr>
          <p:cNvPr id="17411" name="Rectangle 3"/>
          <p:cNvSpPr>
            <a:spLocks noGrp="1" noRot="1" noChangeArrowheads="1"/>
          </p:cNvSpPr>
          <p:nvPr>
            <p:ph idx="1"/>
          </p:nvPr>
        </p:nvSpPr>
        <p:spPr/>
        <p:txBody>
          <a:bodyPr/>
          <a:lstStyle/>
          <a:p>
            <a:pPr eaLnBrk="1" hangingPunct="1">
              <a:defRPr/>
            </a:pPr>
            <a:r>
              <a:rPr lang="en-US" smtClean="0"/>
              <a:t>The are different title belts and weight classes. The most famous and best of the fighters are considered to come from the Heavy Weight Class</a:t>
            </a:r>
          </a:p>
          <a:p>
            <a:pPr eaLnBrk="1" hangingPunct="1">
              <a:buFont typeface="Arial" charset="0"/>
              <a:buNone/>
              <a:defRPr/>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defRPr/>
            </a:pPr>
            <a:r>
              <a:rPr lang="en-US" smtClean="0"/>
              <a:t>Top American Fighters</a:t>
            </a:r>
          </a:p>
        </p:txBody>
      </p:sp>
      <p:sp>
        <p:nvSpPr>
          <p:cNvPr id="18435" name="Rectangle 3"/>
          <p:cNvSpPr>
            <a:spLocks noGrp="1" noRot="1" noChangeArrowheads="1"/>
          </p:cNvSpPr>
          <p:nvPr>
            <p:ph idx="1"/>
          </p:nvPr>
        </p:nvSpPr>
        <p:spPr/>
        <p:txBody>
          <a:bodyPr/>
          <a:lstStyle/>
          <a:p>
            <a:pPr eaLnBrk="1" hangingPunct="1">
              <a:defRPr/>
            </a:pPr>
            <a:r>
              <a:rPr lang="en-US" dirty="0" smtClean="0"/>
              <a:t>The following is a list of some of the Best American Champion Boxers in Chorological order.  It is hard to say who is the greatest off all time because each was dominant during their era.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defRPr/>
            </a:pPr>
            <a:r>
              <a:rPr lang="en-US" smtClean="0"/>
              <a:t>Jack Johnson</a:t>
            </a:r>
          </a:p>
        </p:txBody>
      </p:sp>
      <p:sp>
        <p:nvSpPr>
          <p:cNvPr id="19459" name="Rectangle 3"/>
          <p:cNvSpPr>
            <a:spLocks noGrp="1" noRot="1" noChangeArrowheads="1"/>
          </p:cNvSpPr>
          <p:nvPr>
            <p:ph idx="1"/>
          </p:nvPr>
        </p:nvSpPr>
        <p:spPr/>
        <p:txBody>
          <a:bodyPr>
            <a:normAutofit lnSpcReduction="10000"/>
          </a:bodyPr>
          <a:lstStyle/>
          <a:p>
            <a:pPr eaLnBrk="1" hangingPunct="1">
              <a:defRPr/>
            </a:pPr>
            <a:r>
              <a:rPr lang="en-US" sz="2400" dirty="0" smtClean="0"/>
              <a:t>1908-1915</a:t>
            </a:r>
          </a:p>
          <a:p>
            <a:pPr eaLnBrk="1" hangingPunct="1">
              <a:defRPr/>
            </a:pPr>
            <a:r>
              <a:rPr lang="en-US" sz="2400" dirty="0" smtClean="0"/>
              <a:t>73 (40)-13-9</a:t>
            </a:r>
          </a:p>
          <a:p>
            <a:pPr eaLnBrk="1" hangingPunct="1">
              <a:defRPr/>
            </a:pPr>
            <a:r>
              <a:rPr lang="en-US" sz="2400" dirty="0" smtClean="0"/>
              <a:t>Heavy Weight</a:t>
            </a:r>
          </a:p>
          <a:p>
            <a:pPr eaLnBrk="1" hangingPunct="1">
              <a:defRPr/>
            </a:pPr>
            <a:r>
              <a:rPr lang="en-US" sz="2400" dirty="0" smtClean="0"/>
              <a:t>First African American Champ</a:t>
            </a:r>
          </a:p>
          <a:p>
            <a:pPr eaLnBrk="1" hangingPunct="1">
              <a:defRPr/>
            </a:pPr>
            <a:r>
              <a:rPr lang="en-US" sz="2400" dirty="0" smtClean="0"/>
              <a:t>Very brash and bold, didn’t </a:t>
            </a:r>
          </a:p>
          <a:p>
            <a:pPr eaLnBrk="1" hangingPunct="1">
              <a:buFont typeface="Arial" charset="0"/>
              <a:buNone/>
              <a:defRPr/>
            </a:pPr>
            <a:r>
              <a:rPr lang="en-US" sz="2400" dirty="0" smtClean="0"/>
              <a:t>   like to knock out opponent </a:t>
            </a:r>
          </a:p>
          <a:p>
            <a:pPr eaLnBrk="1" hangingPunct="1">
              <a:buFont typeface="Arial" charset="0"/>
              <a:buNone/>
              <a:defRPr/>
            </a:pPr>
            <a:r>
              <a:rPr lang="en-US" sz="2400" dirty="0" smtClean="0"/>
              <a:t>   so he could keep humiliating</a:t>
            </a:r>
          </a:p>
          <a:p>
            <a:pPr eaLnBrk="1" hangingPunct="1">
              <a:buFont typeface="Arial" charset="0"/>
              <a:buNone/>
              <a:defRPr/>
            </a:pPr>
            <a:r>
              <a:rPr lang="en-US" sz="2400" dirty="0" smtClean="0"/>
              <a:t>   them.</a:t>
            </a:r>
          </a:p>
          <a:p>
            <a:pPr eaLnBrk="1" hangingPunct="1">
              <a:defRPr/>
            </a:pPr>
            <a:r>
              <a:rPr lang="en-US" sz="2400" dirty="0" smtClean="0"/>
              <a:t>Angered White American and caused </a:t>
            </a:r>
          </a:p>
          <a:p>
            <a:pPr eaLnBrk="1" hangingPunct="1">
              <a:buFont typeface="Arial" charset="0"/>
              <a:buNone/>
              <a:defRPr/>
            </a:pPr>
            <a:r>
              <a:rPr lang="en-US" sz="2400" dirty="0" smtClean="0"/>
              <a:t>    many race riots  because of his victories, </a:t>
            </a:r>
          </a:p>
          <a:p>
            <a:pPr eaLnBrk="1" hangingPunct="1">
              <a:buFont typeface="Arial" charset="0"/>
              <a:buNone/>
              <a:defRPr/>
            </a:pPr>
            <a:r>
              <a:rPr lang="en-US" sz="2400" dirty="0" smtClean="0"/>
              <a:t>    and received hundreds of death threats.</a:t>
            </a:r>
          </a:p>
          <a:p>
            <a:pPr eaLnBrk="1" hangingPunct="1">
              <a:defRPr/>
            </a:pPr>
            <a:endParaRPr lang="en-US" dirty="0" smtClean="0"/>
          </a:p>
        </p:txBody>
      </p:sp>
      <p:pic>
        <p:nvPicPr>
          <p:cNvPr id="11268" name="Picture 4"/>
          <p:cNvPicPr>
            <a:picLocks noChangeAspect="1" noChangeArrowheads="1"/>
          </p:cNvPicPr>
          <p:nvPr/>
        </p:nvPicPr>
        <p:blipFill>
          <a:blip r:embed="rId2" cstate="print"/>
          <a:srcRect/>
          <a:stretch>
            <a:fillRect/>
          </a:stretch>
        </p:blipFill>
        <p:spPr bwMode="auto">
          <a:xfrm>
            <a:off x="6248400" y="1828800"/>
            <a:ext cx="2514600" cy="377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330</TotalTime>
  <Words>959</Words>
  <Application>Microsoft Office PowerPoint</Application>
  <PresentationFormat>On-screen Show (4:3)</PresentationFormat>
  <Paragraphs>144</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 Antiqua</vt:lpstr>
      <vt:lpstr>Lucida Sans</vt:lpstr>
      <vt:lpstr>Wingdings</vt:lpstr>
      <vt:lpstr>Wingdings 2</vt:lpstr>
      <vt:lpstr>Wingdings 3</vt:lpstr>
      <vt:lpstr>Apex</vt:lpstr>
      <vt:lpstr>BOXING</vt:lpstr>
      <vt:lpstr>Boxing Definition and Beginnings</vt:lpstr>
      <vt:lpstr>A Workman’s Sport</vt:lpstr>
      <vt:lpstr>The Bareknuckle Era</vt:lpstr>
      <vt:lpstr>Modern Era Boxing </vt:lpstr>
      <vt:lpstr>Amateur Boxing</vt:lpstr>
      <vt:lpstr>Professional Boxing </vt:lpstr>
      <vt:lpstr>Top American Fighters</vt:lpstr>
      <vt:lpstr>Jack Johnson</vt:lpstr>
      <vt:lpstr>Jack Dempsey</vt:lpstr>
      <vt:lpstr>Henry Armstrong Jr.</vt:lpstr>
      <vt:lpstr>Joe Lewis</vt:lpstr>
      <vt:lpstr>Joe Lewis (continued)</vt:lpstr>
      <vt:lpstr>Willie Pep</vt:lpstr>
      <vt:lpstr>Sugar Ray Robinson</vt:lpstr>
      <vt:lpstr>Rocky Marciano</vt:lpstr>
      <vt:lpstr>Muhammad Ali</vt:lpstr>
      <vt:lpstr>Ali (continued)</vt:lpstr>
      <vt:lpstr>Ali today</vt:lpstr>
      <vt:lpstr>Mike Tyson</vt:lpstr>
      <vt:lpstr>Future of Boxing in the U.S.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BOXING</dc:title>
  <dc:creator>kyle.jensen</dc:creator>
  <cp:lastModifiedBy>Kyle Jensen</cp:lastModifiedBy>
  <cp:revision>24</cp:revision>
  <dcterms:created xsi:type="dcterms:W3CDTF">2011-10-28T20:52:57Z</dcterms:created>
  <dcterms:modified xsi:type="dcterms:W3CDTF">2014-10-14T16:46:29Z</dcterms:modified>
</cp:coreProperties>
</file>