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76"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4"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AC749C5-8A19-484E-A2F6-41EBB28A919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749C5-8A19-484E-A2F6-41EBB28A91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749C5-8A19-484E-A2F6-41EBB28A91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749C5-8A19-484E-A2F6-41EBB28A91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AC749C5-8A19-484E-A2F6-41EBB28A91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749C5-8A19-484E-A2F6-41EBB28A91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C749C5-8A19-484E-A2F6-41EBB28A91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C749C5-8A19-484E-A2F6-41EBB28A91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C749C5-8A19-484E-A2F6-41EBB28A91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749C5-8A19-484E-A2F6-41EBB28A91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1FC3BF-32FC-43D4-8531-285840E4C80B}"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749C5-8A19-484E-A2F6-41EBB28A91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11FC3BF-32FC-43D4-8531-285840E4C80B}" type="datetimeFigureOut">
              <a:rPr lang="en-US" smtClean="0"/>
              <a:pPr/>
              <a:t>12/17/2014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AC749C5-8A19-484E-A2F6-41EBB28A919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upload.wikimedia.org/wikipedia/commons/d/d0/RobinsonThrowing.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pload.wikimedia.org/wikipedia/en/2/2f/Firstfootballgame.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File:1882RutgersFootballTeam.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3/30/Walter_Camp_-_Project_Gutenberg_eText_18048.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upload.wikimedia.org/wikipedia/commons/6/64/Wisconsin1903FootballTeam.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College Football</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43835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Violence and controversy (1905)</a:t>
            </a:r>
            <a:endParaRPr lang="en-US" dirty="0"/>
          </a:p>
        </p:txBody>
      </p:sp>
      <p:sp>
        <p:nvSpPr>
          <p:cNvPr id="3" name="Content Placeholder 2"/>
          <p:cNvSpPr>
            <a:spLocks noGrp="1"/>
          </p:cNvSpPr>
          <p:nvPr>
            <p:ph idx="1"/>
          </p:nvPr>
        </p:nvSpPr>
        <p:spPr>
          <a:xfrm>
            <a:off x="228600" y="1143000"/>
            <a:ext cx="8686800" cy="5410200"/>
          </a:xfrm>
        </p:spPr>
        <p:txBody>
          <a:bodyPr>
            <a:normAutofit fontScale="92500" lnSpcReduction="20000"/>
          </a:bodyPr>
          <a:lstStyle/>
          <a:p>
            <a:r>
              <a:rPr lang="en-US" dirty="0" smtClean="0"/>
              <a:t>1894 Harvard-Yale game- known as the "Hampden Park Blood Bath", resulted in crippling injuries for four players</a:t>
            </a:r>
          </a:p>
          <a:p>
            <a:r>
              <a:rPr lang="en-US" dirty="0" smtClean="0"/>
              <a:t> The annual Army-Navy game was suspended from 1894–1898</a:t>
            </a:r>
          </a:p>
          <a:p>
            <a:r>
              <a:rPr lang="en-US" dirty="0" smtClean="0"/>
              <a:t> One of the problems was mass-formations like the flying wedge, in which a large number of offensive players charged as a unit against a similarly arranged defense. The resultant collisions often led to serious injuries and sometimes even death.</a:t>
            </a:r>
          </a:p>
          <a:p>
            <a:r>
              <a:rPr lang="en-US" dirty="0" smtClean="0"/>
              <a:t>1905 there were 19 fatalities nationwide</a:t>
            </a:r>
          </a:p>
          <a:p>
            <a:r>
              <a:rPr lang="en-US" dirty="0" smtClean="0"/>
              <a:t>President Theodore Roosevelt threatened to shut the game down if drastic changes were not made.</a:t>
            </a:r>
          </a:p>
          <a:p>
            <a:r>
              <a:rPr lang="en-US" dirty="0" smtClean="0"/>
              <a:t>1906- devised to open up the game and reduce injury, was the introduction of the legal forward pass.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dirty="0" smtClean="0"/>
              <a:t>Modernization and innovation (1906–1930)</a:t>
            </a:r>
            <a:endParaRPr lang="en-US" dirty="0"/>
          </a:p>
        </p:txBody>
      </p:sp>
      <p:sp>
        <p:nvSpPr>
          <p:cNvPr id="3" name="Content Placeholder 2"/>
          <p:cNvSpPr>
            <a:spLocks noGrp="1"/>
          </p:cNvSpPr>
          <p:nvPr>
            <p:ph idx="1"/>
          </p:nvPr>
        </p:nvSpPr>
        <p:spPr>
          <a:xfrm>
            <a:off x="0" y="1447800"/>
            <a:ext cx="5562600" cy="5257800"/>
          </a:xfrm>
        </p:spPr>
        <p:txBody>
          <a:bodyPr>
            <a:normAutofit fontScale="85000" lnSpcReduction="20000"/>
          </a:bodyPr>
          <a:lstStyle/>
          <a:p>
            <a:r>
              <a:rPr lang="en-US" dirty="0" smtClean="0"/>
              <a:t>As a result of the 1905–1906 reforms, </a:t>
            </a:r>
          </a:p>
          <a:p>
            <a:pPr lvl="1"/>
            <a:r>
              <a:rPr lang="en-US" dirty="0" smtClean="0"/>
              <a:t>mass formation plays illegal</a:t>
            </a:r>
          </a:p>
          <a:p>
            <a:pPr lvl="1"/>
            <a:r>
              <a:rPr lang="en-US" dirty="0" smtClean="0"/>
              <a:t>forward passes legal. </a:t>
            </a:r>
          </a:p>
          <a:p>
            <a:r>
              <a:rPr lang="en-US" dirty="0" smtClean="0"/>
              <a:t>Bradbury Robinson, at St. Louis University, threw the first legal pass in a September 5, 1906. </a:t>
            </a:r>
          </a:p>
          <a:p>
            <a:r>
              <a:rPr lang="en-US" dirty="0" smtClean="0"/>
              <a:t>1910- </a:t>
            </a:r>
          </a:p>
          <a:p>
            <a:pPr lvl="1"/>
            <a:r>
              <a:rPr lang="en-US" dirty="0" smtClean="0"/>
              <a:t>at least seven offensive players be on the line of scrimmage at the time of the snap, </a:t>
            </a:r>
          </a:p>
          <a:p>
            <a:pPr lvl="1"/>
            <a:r>
              <a:rPr lang="en-US" dirty="0" smtClean="0"/>
              <a:t>no pushing or pulling, and that interlocking interference (arms linked or hands on belts and uniforms) was not allowed. </a:t>
            </a:r>
          </a:p>
          <a:p>
            <a:r>
              <a:rPr lang="en-US" dirty="0" smtClean="0"/>
              <a:t>These changes greatly reduced the potential for collision injuries.</a:t>
            </a:r>
            <a:r>
              <a:rPr lang="en-US" baseline="30000" dirty="0" smtClean="0"/>
              <a:t> </a:t>
            </a:r>
            <a:endParaRPr lang="en-US" dirty="0" smtClean="0"/>
          </a:p>
          <a:p>
            <a:endParaRPr lang="en-US" dirty="0"/>
          </a:p>
        </p:txBody>
      </p:sp>
      <p:pic>
        <p:nvPicPr>
          <p:cNvPr id="1026" name="Picture 2" descr="File:RobinsonThrowing.jpg">
            <a:hlinkClick r:id="rId2"/>
          </p:cNvPr>
          <p:cNvPicPr>
            <a:picLocks noChangeAspect="1" noChangeArrowheads="1"/>
          </p:cNvPicPr>
          <p:nvPr/>
        </p:nvPicPr>
        <p:blipFill>
          <a:blip r:embed="rId3" cstate="print"/>
          <a:srcRect/>
          <a:stretch>
            <a:fillRect/>
          </a:stretch>
        </p:blipFill>
        <p:spPr bwMode="auto">
          <a:xfrm>
            <a:off x="5715000" y="1752600"/>
            <a:ext cx="3219863" cy="4495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Modernization and innovation (1906–1930)</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1914- the first roughing-the-passer penalty was implemented. </a:t>
            </a:r>
          </a:p>
          <a:p>
            <a:r>
              <a:rPr lang="en-US" dirty="0" smtClean="0"/>
              <a:t>1918- the rules on eligible receivers were loosened to allow eligible players to catch the ball anywhere on the field—previously strict rules were in place only allowing passes to certain areas of the field.</a:t>
            </a:r>
            <a:r>
              <a:rPr lang="en-US" baseline="30000" dirty="0" smtClean="0"/>
              <a:t> </a:t>
            </a:r>
          </a:p>
          <a:p>
            <a:r>
              <a:rPr lang="en-US" dirty="0" smtClean="0"/>
              <a:t> Scoring rules changed: </a:t>
            </a:r>
          </a:p>
          <a:p>
            <a:pPr lvl="1"/>
            <a:r>
              <a:rPr lang="en-US" dirty="0" smtClean="0"/>
              <a:t>field goals were lowered to three points in 1909</a:t>
            </a:r>
          </a:p>
          <a:p>
            <a:pPr lvl="1"/>
            <a:r>
              <a:rPr lang="en-US" dirty="0" smtClean="0"/>
              <a:t>touchdowns raised to six points in 1912.</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Glenn "Pop" Warner</a:t>
            </a:r>
            <a:endParaRPr lang="en-US" dirty="0"/>
          </a:p>
        </p:txBody>
      </p:sp>
      <p:sp>
        <p:nvSpPr>
          <p:cNvPr id="3" name="Content Placeholder 2"/>
          <p:cNvSpPr>
            <a:spLocks noGrp="1"/>
          </p:cNvSpPr>
          <p:nvPr>
            <p:ph idx="1"/>
          </p:nvPr>
        </p:nvSpPr>
        <p:spPr>
          <a:xfrm>
            <a:off x="0" y="1066800"/>
            <a:ext cx="6324600" cy="5562600"/>
          </a:xfrm>
        </p:spPr>
        <p:txBody>
          <a:bodyPr>
            <a:normAutofit fontScale="77500" lnSpcReduction="20000"/>
          </a:bodyPr>
          <a:lstStyle/>
          <a:p>
            <a:r>
              <a:rPr lang="en-US" dirty="0" smtClean="0"/>
              <a:t>Coached at :</a:t>
            </a:r>
          </a:p>
          <a:p>
            <a:pPr lvl="1"/>
            <a:r>
              <a:rPr lang="en-US" dirty="0" smtClean="0"/>
              <a:t>University of Georgia, Cornell University, University of Pittsburgh, Stanford University, and the Temple University.</a:t>
            </a:r>
            <a:r>
              <a:rPr lang="en-US" baseline="30000" dirty="0" smtClean="0"/>
              <a:t> </a:t>
            </a:r>
          </a:p>
          <a:p>
            <a:r>
              <a:rPr lang="en-US" dirty="0" smtClean="0"/>
              <a:t>One of his most famous was at the Carlisle Indian Industrial School, where he coached Jim Thorpe</a:t>
            </a:r>
          </a:p>
          <a:p>
            <a:r>
              <a:rPr lang="en-US" dirty="0" smtClean="0"/>
              <a:t>Wrote one of the first important books of football strategy, </a:t>
            </a:r>
            <a:r>
              <a:rPr lang="en-US" i="1" dirty="0" smtClean="0"/>
              <a:t>Football for Coaches and Players</a:t>
            </a:r>
            <a:r>
              <a:rPr lang="en-US" dirty="0" smtClean="0"/>
              <a:t>, published in 1927.</a:t>
            </a:r>
          </a:p>
          <a:p>
            <a:r>
              <a:rPr lang="en-US" dirty="0" smtClean="0"/>
              <a:t>One of the first coaches to effectively utilize the forward pass. </a:t>
            </a:r>
          </a:p>
          <a:p>
            <a:r>
              <a:rPr lang="en-US" dirty="0" smtClean="0"/>
              <a:t>Among his other innovations:</a:t>
            </a:r>
          </a:p>
          <a:p>
            <a:pPr lvl="1"/>
            <a:r>
              <a:rPr lang="en-US" dirty="0" smtClean="0"/>
              <a:t> modern blocking schemes</a:t>
            </a:r>
          </a:p>
          <a:p>
            <a:pPr lvl="1"/>
            <a:r>
              <a:rPr lang="en-US" dirty="0" smtClean="0"/>
              <a:t> Three-point stance</a:t>
            </a:r>
          </a:p>
          <a:p>
            <a:pPr lvl="1"/>
            <a:r>
              <a:rPr lang="en-US" dirty="0" smtClean="0"/>
              <a:t>reverse play</a:t>
            </a:r>
          </a:p>
          <a:p>
            <a:r>
              <a:rPr lang="en-US" dirty="0" smtClean="0"/>
              <a:t>The youth football league, Pop Warner Little Scholars, was named in his honor.</a:t>
            </a:r>
          </a:p>
          <a:p>
            <a:endParaRPr lang="en-US" dirty="0"/>
          </a:p>
        </p:txBody>
      </p:sp>
      <p:pic>
        <p:nvPicPr>
          <p:cNvPr id="24578" name="Picture 2" descr="http://t2.gstatic.com/images?q=tbn:ANd9GcS9eXq_4bUDzDnrOB2XiUoOR9k3PauSG-842nTnNXnmqwgzWDOV"/>
          <p:cNvPicPr>
            <a:picLocks noChangeAspect="1" noChangeArrowheads="1"/>
          </p:cNvPicPr>
          <p:nvPr/>
        </p:nvPicPr>
        <p:blipFill>
          <a:blip r:embed="rId2" cstate="print"/>
          <a:srcRect/>
          <a:stretch>
            <a:fillRect/>
          </a:stretch>
        </p:blipFill>
        <p:spPr bwMode="auto">
          <a:xfrm>
            <a:off x="6248400" y="2362200"/>
            <a:ext cx="2721428" cy="3429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dirty="0" err="1" smtClean="0"/>
              <a:t>Knute</a:t>
            </a:r>
            <a:r>
              <a:rPr lang="en-US" sz="5400" dirty="0" smtClean="0"/>
              <a:t> Rockne</a:t>
            </a:r>
            <a:endParaRPr lang="en-US" sz="5400" dirty="0"/>
          </a:p>
        </p:txBody>
      </p:sp>
      <p:sp>
        <p:nvSpPr>
          <p:cNvPr id="3" name="Content Placeholder 2"/>
          <p:cNvSpPr>
            <a:spLocks noGrp="1"/>
          </p:cNvSpPr>
          <p:nvPr>
            <p:ph idx="1"/>
          </p:nvPr>
        </p:nvSpPr>
        <p:spPr>
          <a:xfrm>
            <a:off x="2971800" y="1066800"/>
            <a:ext cx="6019800" cy="5638800"/>
          </a:xfrm>
        </p:spPr>
        <p:txBody>
          <a:bodyPr>
            <a:normAutofit fontScale="85000" lnSpcReduction="20000"/>
          </a:bodyPr>
          <a:lstStyle/>
          <a:p>
            <a:r>
              <a:rPr lang="en-US" dirty="0" smtClean="0"/>
              <a:t>1913- an end for the University of Notre Dame. </a:t>
            </a:r>
          </a:p>
          <a:p>
            <a:r>
              <a:rPr lang="en-US" dirty="0" smtClean="0"/>
              <a:t>Returned to coach the team in 1918, and devised the powerful Notre Dame Box offense, based on Warner's single wing. </a:t>
            </a:r>
          </a:p>
          <a:p>
            <a:r>
              <a:rPr lang="en-US" dirty="0" smtClean="0"/>
              <a:t>Credited with:</a:t>
            </a:r>
          </a:p>
          <a:p>
            <a:pPr lvl="1"/>
            <a:r>
              <a:rPr lang="en-US" dirty="0" smtClean="0"/>
              <a:t>being the first major coach to emphasize offense over defense. </a:t>
            </a:r>
          </a:p>
          <a:p>
            <a:pPr lvl="1"/>
            <a:r>
              <a:rPr lang="en-US" dirty="0" smtClean="0"/>
              <a:t>Popularizing and perfecting the forward pass</a:t>
            </a:r>
          </a:p>
          <a:p>
            <a:r>
              <a:rPr lang="en-US" dirty="0" smtClean="0"/>
              <a:t>It was during Rockne's tenure that the annual Notre Dame-University of Southern California rivalry began.</a:t>
            </a:r>
          </a:p>
          <a:p>
            <a:r>
              <a:rPr lang="en-US" dirty="0" smtClean="0"/>
              <a:t>Led his team to an impressive 105–12–5 record before his premature death in a plane crash in 1931. </a:t>
            </a:r>
          </a:p>
          <a:p>
            <a:endParaRPr lang="en-US" dirty="0"/>
          </a:p>
        </p:txBody>
      </p:sp>
      <p:pic>
        <p:nvPicPr>
          <p:cNvPr id="26626" name="Picture 2" descr="http://www.motivationalmagic.com/speeches/pics/KnuteRockne.jpg"/>
          <p:cNvPicPr>
            <a:picLocks noChangeAspect="1" noChangeArrowheads="1"/>
          </p:cNvPicPr>
          <p:nvPr/>
        </p:nvPicPr>
        <p:blipFill>
          <a:blip r:embed="rId2" cstate="print"/>
          <a:srcRect/>
          <a:stretch>
            <a:fillRect/>
          </a:stretch>
        </p:blipFill>
        <p:spPr bwMode="auto">
          <a:xfrm>
            <a:off x="152400" y="1905000"/>
            <a:ext cx="2987040" cy="4114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Rivalries</a:t>
            </a:r>
            <a:endParaRPr lang="en-US" dirty="0"/>
          </a:p>
        </p:txBody>
      </p:sp>
      <p:sp>
        <p:nvSpPr>
          <p:cNvPr id="3" name="Content Placeholder 2"/>
          <p:cNvSpPr>
            <a:spLocks noGrp="1"/>
          </p:cNvSpPr>
          <p:nvPr>
            <p:ph idx="1"/>
          </p:nvPr>
        </p:nvSpPr>
        <p:spPr/>
        <p:txBody>
          <a:bodyPr/>
          <a:lstStyle/>
          <a:p>
            <a:r>
              <a:rPr lang="en-US" dirty="0" smtClean="0"/>
              <a:t>Army vs. Navy</a:t>
            </a:r>
          </a:p>
          <a:p>
            <a:r>
              <a:rPr lang="en-US" dirty="0" smtClean="0"/>
              <a:t>Ohio State vs. Michigan</a:t>
            </a:r>
          </a:p>
          <a:p>
            <a:r>
              <a:rPr lang="en-US" dirty="0" smtClean="0"/>
              <a:t>Alabama vs Auburn</a:t>
            </a:r>
          </a:p>
          <a:p>
            <a:r>
              <a:rPr lang="en-US" dirty="0" smtClean="0"/>
              <a:t>USC vs Notre Dame</a:t>
            </a:r>
          </a:p>
          <a:p>
            <a:r>
              <a:rPr lang="en-US" dirty="0" smtClean="0"/>
              <a:t>Oklahoma vs Texas</a:t>
            </a:r>
          </a:p>
          <a:p>
            <a:r>
              <a:rPr lang="en-US" dirty="0" smtClean="0"/>
              <a:t>Miami vs. Florida State</a:t>
            </a:r>
          </a:p>
          <a:p>
            <a:r>
              <a:rPr lang="en-US" dirty="0" smtClean="0"/>
              <a:t>Georgia vs. Florida</a:t>
            </a:r>
          </a:p>
          <a:p>
            <a:r>
              <a:rPr lang="en-US" dirty="0" smtClean="0"/>
              <a:t>Cal vs Stanford</a:t>
            </a:r>
          </a:p>
          <a:p>
            <a:r>
              <a:rPr lang="en-US" dirty="0" smtClean="0"/>
              <a:t>Utah vs. BYU</a:t>
            </a:r>
            <a:endParaRPr lang="en-US" dirty="0"/>
          </a:p>
        </p:txBody>
      </p:sp>
    </p:spTree>
    <p:extLst>
      <p:ext uri="{BB962C8B-B14F-4D97-AF65-F5344CB8AC3E}">
        <p14:creationId xmlns:p14="http://schemas.microsoft.com/office/powerpoint/2010/main" val="2323100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Bowl Games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05204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66800" y="381000"/>
          <a:ext cx="7086600" cy="6019802"/>
        </p:xfrm>
        <a:graphic>
          <a:graphicData uri="http://schemas.openxmlformats.org/drawingml/2006/table">
            <a:tbl>
              <a:tblPr/>
              <a:tblGrid>
                <a:gridCol w="3543300"/>
                <a:gridCol w="3543300"/>
              </a:tblGrid>
              <a:tr h="945732">
                <a:tc gridSpan="2">
                  <a:txBody>
                    <a:bodyPr/>
                    <a:lstStyle/>
                    <a:p>
                      <a:pPr algn="ctr"/>
                      <a:r>
                        <a:rPr lang="en-US" sz="2400" b="1" dirty="0"/>
                        <a:t>Growth of bowl</a:t>
                      </a:r>
                      <a:br>
                        <a:rPr lang="en-US" sz="2400" b="1" dirty="0"/>
                      </a:br>
                      <a:r>
                        <a:rPr lang="en-US" sz="2400" b="1" dirty="0"/>
                        <a:t>games 1930–2008</a:t>
                      </a:r>
                      <a:r>
                        <a:rPr lang="en-US" sz="2400" baseline="30000" dirty="0">
                          <a:hlinkClick r:id="" action="ppaction://hlinkfile"/>
                        </a:rPr>
                        <a:t>[56]</a:t>
                      </a:r>
                      <a:endParaRPr lang="en-US" sz="2400" dirty="0"/>
                    </a:p>
                  </a:txBody>
                  <a:tcPr marL="86468" marR="86468" marT="43234" marB="43234" anchor="ctr">
                    <a:lnL>
                      <a:noFill/>
                    </a:lnL>
                    <a:lnR>
                      <a:noFill/>
                    </a:lnR>
                    <a:lnT>
                      <a:noFill/>
                    </a:lnT>
                    <a:lnB>
                      <a:noFill/>
                    </a:lnB>
                  </a:tcPr>
                </a:tc>
                <a:tc hMerge="1">
                  <a:txBody>
                    <a:bodyPr/>
                    <a:lstStyle/>
                    <a:p>
                      <a:endParaRPr lang="en-US"/>
                    </a:p>
                  </a:txBody>
                  <a:tcPr/>
                </a:tc>
              </a:tr>
              <a:tr h="507407">
                <a:tc>
                  <a:txBody>
                    <a:bodyPr/>
                    <a:lstStyle/>
                    <a:p>
                      <a:pPr algn="ctr"/>
                      <a:r>
                        <a:rPr lang="en-US" sz="2400"/>
                        <a:t>Year</a:t>
                      </a:r>
                    </a:p>
                  </a:txBody>
                  <a:tcPr marL="86468" marR="86468" marT="43234" marB="43234" anchor="ctr">
                    <a:lnL>
                      <a:noFill/>
                    </a:lnL>
                    <a:lnR>
                      <a:noFill/>
                    </a:lnR>
                    <a:lnT>
                      <a:noFill/>
                    </a:lnT>
                    <a:lnB>
                      <a:noFill/>
                    </a:lnB>
                  </a:tcPr>
                </a:tc>
                <a:tc>
                  <a:txBody>
                    <a:bodyPr/>
                    <a:lstStyle/>
                    <a:p>
                      <a:pPr algn="ctr"/>
                      <a:r>
                        <a:rPr lang="en-US" sz="2400"/>
                        <a:t># of games</a:t>
                      </a:r>
                    </a:p>
                  </a:txBody>
                  <a:tcPr marL="86468" marR="86468" marT="43234" marB="43234" anchor="ctr">
                    <a:lnL>
                      <a:noFill/>
                    </a:lnL>
                    <a:lnR>
                      <a:noFill/>
                    </a:lnR>
                    <a:lnT>
                      <a:noFill/>
                    </a:lnT>
                    <a:lnB>
                      <a:noFill/>
                    </a:lnB>
                  </a:tcPr>
                </a:tc>
              </a:tr>
              <a:tr h="507407">
                <a:tc>
                  <a:txBody>
                    <a:bodyPr/>
                    <a:lstStyle/>
                    <a:p>
                      <a:pPr algn="ctr"/>
                      <a:r>
                        <a:rPr lang="en-US" sz="2400"/>
                        <a:t>1930</a:t>
                      </a:r>
                    </a:p>
                  </a:txBody>
                  <a:tcPr marL="86468" marR="86468" marT="43234" marB="43234" anchor="ctr">
                    <a:lnL>
                      <a:noFill/>
                    </a:lnL>
                    <a:lnR>
                      <a:noFill/>
                    </a:lnR>
                    <a:lnT>
                      <a:noFill/>
                    </a:lnT>
                    <a:lnB>
                      <a:noFill/>
                    </a:lnB>
                  </a:tcPr>
                </a:tc>
                <a:tc>
                  <a:txBody>
                    <a:bodyPr/>
                    <a:lstStyle/>
                    <a:p>
                      <a:pPr algn="ctr"/>
                      <a:r>
                        <a:rPr lang="en-US" sz="2400"/>
                        <a:t>1</a:t>
                      </a:r>
                    </a:p>
                  </a:txBody>
                  <a:tcPr marL="86468" marR="86468" marT="43234" marB="43234" anchor="ctr">
                    <a:lnL>
                      <a:noFill/>
                    </a:lnL>
                    <a:lnR>
                      <a:noFill/>
                    </a:lnR>
                    <a:lnT>
                      <a:noFill/>
                    </a:lnT>
                    <a:lnB>
                      <a:noFill/>
                    </a:lnB>
                  </a:tcPr>
                </a:tc>
              </a:tr>
              <a:tr h="507407">
                <a:tc>
                  <a:txBody>
                    <a:bodyPr/>
                    <a:lstStyle/>
                    <a:p>
                      <a:pPr algn="ctr"/>
                      <a:r>
                        <a:rPr lang="en-US" sz="2400"/>
                        <a:t>1940</a:t>
                      </a:r>
                    </a:p>
                  </a:txBody>
                  <a:tcPr marL="86468" marR="86468" marT="43234" marB="43234" anchor="ctr">
                    <a:lnL>
                      <a:noFill/>
                    </a:lnL>
                    <a:lnR>
                      <a:noFill/>
                    </a:lnR>
                    <a:lnT>
                      <a:noFill/>
                    </a:lnT>
                    <a:lnB>
                      <a:noFill/>
                    </a:lnB>
                  </a:tcPr>
                </a:tc>
                <a:tc>
                  <a:txBody>
                    <a:bodyPr/>
                    <a:lstStyle/>
                    <a:p>
                      <a:pPr algn="ctr"/>
                      <a:r>
                        <a:rPr lang="en-US" sz="2400"/>
                        <a:t>5</a:t>
                      </a:r>
                    </a:p>
                  </a:txBody>
                  <a:tcPr marL="86468" marR="86468" marT="43234" marB="43234" anchor="ctr">
                    <a:lnL>
                      <a:noFill/>
                    </a:lnL>
                    <a:lnR>
                      <a:noFill/>
                    </a:lnR>
                    <a:lnT>
                      <a:noFill/>
                    </a:lnT>
                    <a:lnB>
                      <a:noFill/>
                    </a:lnB>
                  </a:tcPr>
                </a:tc>
              </a:tr>
              <a:tr h="507407">
                <a:tc>
                  <a:txBody>
                    <a:bodyPr/>
                    <a:lstStyle/>
                    <a:p>
                      <a:pPr algn="ctr"/>
                      <a:r>
                        <a:rPr lang="en-US" sz="2400" dirty="0"/>
                        <a:t>1950</a:t>
                      </a:r>
                    </a:p>
                  </a:txBody>
                  <a:tcPr marL="86468" marR="86468" marT="43234" marB="43234" anchor="ctr">
                    <a:lnL>
                      <a:noFill/>
                    </a:lnL>
                    <a:lnR>
                      <a:noFill/>
                    </a:lnR>
                    <a:lnT>
                      <a:noFill/>
                    </a:lnT>
                    <a:lnB>
                      <a:noFill/>
                    </a:lnB>
                  </a:tcPr>
                </a:tc>
                <a:tc>
                  <a:txBody>
                    <a:bodyPr/>
                    <a:lstStyle/>
                    <a:p>
                      <a:pPr algn="ctr"/>
                      <a:r>
                        <a:rPr lang="en-US" sz="2400"/>
                        <a:t>8</a:t>
                      </a:r>
                    </a:p>
                  </a:txBody>
                  <a:tcPr marL="86468" marR="86468" marT="43234" marB="43234" anchor="ctr">
                    <a:lnL>
                      <a:noFill/>
                    </a:lnL>
                    <a:lnR>
                      <a:noFill/>
                    </a:lnR>
                    <a:lnT>
                      <a:noFill/>
                    </a:lnT>
                    <a:lnB>
                      <a:noFill/>
                    </a:lnB>
                  </a:tcPr>
                </a:tc>
              </a:tr>
              <a:tr h="507407">
                <a:tc>
                  <a:txBody>
                    <a:bodyPr/>
                    <a:lstStyle/>
                    <a:p>
                      <a:pPr algn="ctr"/>
                      <a:r>
                        <a:rPr lang="en-US" sz="2400"/>
                        <a:t>1960</a:t>
                      </a:r>
                    </a:p>
                  </a:txBody>
                  <a:tcPr marL="86468" marR="86468" marT="43234" marB="43234" anchor="ctr">
                    <a:lnL>
                      <a:noFill/>
                    </a:lnL>
                    <a:lnR>
                      <a:noFill/>
                    </a:lnR>
                    <a:lnT>
                      <a:noFill/>
                    </a:lnT>
                    <a:lnB>
                      <a:noFill/>
                    </a:lnB>
                  </a:tcPr>
                </a:tc>
                <a:tc>
                  <a:txBody>
                    <a:bodyPr/>
                    <a:lstStyle/>
                    <a:p>
                      <a:pPr algn="ctr"/>
                      <a:r>
                        <a:rPr lang="en-US" sz="2400"/>
                        <a:t>8</a:t>
                      </a:r>
                    </a:p>
                  </a:txBody>
                  <a:tcPr marL="86468" marR="86468" marT="43234" marB="43234" anchor="ctr">
                    <a:lnL>
                      <a:noFill/>
                    </a:lnL>
                    <a:lnR>
                      <a:noFill/>
                    </a:lnR>
                    <a:lnT>
                      <a:noFill/>
                    </a:lnT>
                    <a:lnB>
                      <a:noFill/>
                    </a:lnB>
                  </a:tcPr>
                </a:tc>
              </a:tr>
              <a:tr h="507407">
                <a:tc>
                  <a:txBody>
                    <a:bodyPr/>
                    <a:lstStyle/>
                    <a:p>
                      <a:pPr algn="ctr"/>
                      <a:r>
                        <a:rPr lang="en-US" sz="2400"/>
                        <a:t>1970</a:t>
                      </a:r>
                    </a:p>
                  </a:txBody>
                  <a:tcPr marL="86468" marR="86468" marT="43234" marB="43234" anchor="ctr">
                    <a:lnL>
                      <a:noFill/>
                    </a:lnL>
                    <a:lnR>
                      <a:noFill/>
                    </a:lnR>
                    <a:lnT>
                      <a:noFill/>
                    </a:lnT>
                    <a:lnB>
                      <a:noFill/>
                    </a:lnB>
                  </a:tcPr>
                </a:tc>
                <a:tc>
                  <a:txBody>
                    <a:bodyPr/>
                    <a:lstStyle/>
                    <a:p>
                      <a:pPr algn="ctr"/>
                      <a:r>
                        <a:rPr lang="en-US" sz="2400"/>
                        <a:t>8</a:t>
                      </a:r>
                    </a:p>
                  </a:txBody>
                  <a:tcPr marL="86468" marR="86468" marT="43234" marB="43234" anchor="ctr">
                    <a:lnL>
                      <a:noFill/>
                    </a:lnL>
                    <a:lnR>
                      <a:noFill/>
                    </a:lnR>
                    <a:lnT>
                      <a:noFill/>
                    </a:lnT>
                    <a:lnB>
                      <a:noFill/>
                    </a:lnB>
                  </a:tcPr>
                </a:tc>
              </a:tr>
              <a:tr h="507407">
                <a:tc>
                  <a:txBody>
                    <a:bodyPr/>
                    <a:lstStyle/>
                    <a:p>
                      <a:pPr algn="ctr"/>
                      <a:r>
                        <a:rPr lang="en-US" sz="2400"/>
                        <a:t>1980</a:t>
                      </a:r>
                    </a:p>
                  </a:txBody>
                  <a:tcPr marL="86468" marR="86468" marT="43234" marB="43234" anchor="ctr">
                    <a:lnL>
                      <a:noFill/>
                    </a:lnL>
                    <a:lnR>
                      <a:noFill/>
                    </a:lnR>
                    <a:lnT>
                      <a:noFill/>
                    </a:lnT>
                    <a:lnB>
                      <a:noFill/>
                    </a:lnB>
                  </a:tcPr>
                </a:tc>
                <a:tc>
                  <a:txBody>
                    <a:bodyPr/>
                    <a:lstStyle/>
                    <a:p>
                      <a:pPr algn="ctr"/>
                      <a:r>
                        <a:rPr lang="en-US" sz="2400"/>
                        <a:t>15</a:t>
                      </a:r>
                    </a:p>
                  </a:txBody>
                  <a:tcPr marL="86468" marR="86468" marT="43234" marB="43234" anchor="ctr">
                    <a:lnL>
                      <a:noFill/>
                    </a:lnL>
                    <a:lnR>
                      <a:noFill/>
                    </a:lnR>
                    <a:lnT>
                      <a:noFill/>
                    </a:lnT>
                    <a:lnB>
                      <a:noFill/>
                    </a:lnB>
                  </a:tcPr>
                </a:tc>
              </a:tr>
              <a:tr h="507407">
                <a:tc>
                  <a:txBody>
                    <a:bodyPr/>
                    <a:lstStyle/>
                    <a:p>
                      <a:pPr algn="ctr"/>
                      <a:r>
                        <a:rPr lang="en-US" sz="2400"/>
                        <a:t>1990</a:t>
                      </a:r>
                    </a:p>
                  </a:txBody>
                  <a:tcPr marL="86468" marR="86468" marT="43234" marB="43234" anchor="ctr">
                    <a:lnL>
                      <a:noFill/>
                    </a:lnL>
                    <a:lnR>
                      <a:noFill/>
                    </a:lnR>
                    <a:lnT>
                      <a:noFill/>
                    </a:lnT>
                    <a:lnB>
                      <a:noFill/>
                    </a:lnB>
                  </a:tcPr>
                </a:tc>
                <a:tc>
                  <a:txBody>
                    <a:bodyPr/>
                    <a:lstStyle/>
                    <a:p>
                      <a:pPr algn="ctr"/>
                      <a:r>
                        <a:rPr lang="en-US" sz="2400"/>
                        <a:t>19</a:t>
                      </a:r>
                    </a:p>
                  </a:txBody>
                  <a:tcPr marL="86468" marR="86468" marT="43234" marB="43234" anchor="ctr">
                    <a:lnL>
                      <a:noFill/>
                    </a:lnL>
                    <a:lnR>
                      <a:noFill/>
                    </a:lnR>
                    <a:lnT>
                      <a:noFill/>
                    </a:lnT>
                    <a:lnB>
                      <a:noFill/>
                    </a:lnB>
                  </a:tcPr>
                </a:tc>
              </a:tr>
              <a:tr h="507407">
                <a:tc>
                  <a:txBody>
                    <a:bodyPr/>
                    <a:lstStyle/>
                    <a:p>
                      <a:pPr algn="ctr"/>
                      <a:r>
                        <a:rPr lang="en-US" sz="2400"/>
                        <a:t>2000</a:t>
                      </a:r>
                    </a:p>
                  </a:txBody>
                  <a:tcPr marL="86468" marR="86468" marT="43234" marB="43234" anchor="ctr">
                    <a:lnL>
                      <a:noFill/>
                    </a:lnL>
                    <a:lnR>
                      <a:noFill/>
                    </a:lnR>
                    <a:lnT>
                      <a:noFill/>
                    </a:lnT>
                    <a:lnB>
                      <a:noFill/>
                    </a:lnB>
                  </a:tcPr>
                </a:tc>
                <a:tc>
                  <a:txBody>
                    <a:bodyPr/>
                    <a:lstStyle/>
                    <a:p>
                      <a:pPr algn="ctr"/>
                      <a:r>
                        <a:rPr lang="en-US" sz="2400"/>
                        <a:t>25</a:t>
                      </a:r>
                    </a:p>
                  </a:txBody>
                  <a:tcPr marL="86468" marR="86468" marT="43234" marB="43234" anchor="ctr">
                    <a:lnL>
                      <a:noFill/>
                    </a:lnL>
                    <a:lnR>
                      <a:noFill/>
                    </a:lnR>
                    <a:lnT>
                      <a:noFill/>
                    </a:lnT>
                    <a:lnB>
                      <a:noFill/>
                    </a:lnB>
                  </a:tcPr>
                </a:tc>
              </a:tr>
              <a:tr h="507407">
                <a:tc>
                  <a:txBody>
                    <a:bodyPr/>
                    <a:lstStyle/>
                    <a:p>
                      <a:pPr algn="ctr"/>
                      <a:r>
                        <a:rPr lang="en-US" sz="2400"/>
                        <a:t>2008</a:t>
                      </a:r>
                    </a:p>
                  </a:txBody>
                  <a:tcPr marL="86468" marR="86468" marT="43234" marB="43234" anchor="ctr">
                    <a:lnL>
                      <a:noFill/>
                    </a:lnL>
                    <a:lnR>
                      <a:noFill/>
                    </a:lnR>
                    <a:lnT>
                      <a:noFill/>
                    </a:lnT>
                    <a:lnB>
                      <a:noFill/>
                    </a:lnB>
                  </a:tcPr>
                </a:tc>
                <a:tc>
                  <a:txBody>
                    <a:bodyPr/>
                    <a:lstStyle/>
                    <a:p>
                      <a:pPr algn="ctr"/>
                      <a:r>
                        <a:rPr lang="en-US" sz="2400" dirty="0"/>
                        <a:t>34</a:t>
                      </a:r>
                    </a:p>
                  </a:txBody>
                  <a:tcPr marL="86468" marR="86468" marT="43234" marB="43234"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Bowl Championship Series</a:t>
            </a:r>
            <a:endParaRPr lang="en-US" dirty="0"/>
          </a:p>
        </p:txBody>
      </p:sp>
      <p:sp>
        <p:nvSpPr>
          <p:cNvPr id="3" name="Content Placeholder 2"/>
          <p:cNvSpPr>
            <a:spLocks noGrp="1"/>
          </p:cNvSpPr>
          <p:nvPr>
            <p:ph idx="1"/>
          </p:nvPr>
        </p:nvSpPr>
        <p:spPr>
          <a:xfrm>
            <a:off x="228600" y="1066800"/>
            <a:ext cx="8763000" cy="5791200"/>
          </a:xfrm>
        </p:spPr>
        <p:txBody>
          <a:bodyPr>
            <a:normAutofit fontScale="85000" lnSpcReduction="20000"/>
          </a:bodyPr>
          <a:lstStyle/>
          <a:p>
            <a:r>
              <a:rPr lang="en-US" dirty="0" smtClean="0"/>
              <a:t>In 1998, a new system was put into place, the Bowl Championship Series. </a:t>
            </a:r>
          </a:p>
          <a:p>
            <a:r>
              <a:rPr lang="en-US" dirty="0" smtClean="0"/>
              <a:t>For the first time, it included all major conferences (ACC, Big East, Big 12, Big Ten, Pac-10, and SEC) and all four major bowl games (Rose, Orange, Sugar and Fiesta). </a:t>
            </a:r>
          </a:p>
          <a:p>
            <a:r>
              <a:rPr lang="en-US" dirty="0" smtClean="0"/>
              <a:t>The champions of these six conferences, along with two "at-large" selections, were invited to play in the four bowl games. Each year, one of the four bowl games served as a national championship game. </a:t>
            </a:r>
          </a:p>
          <a:p>
            <a:r>
              <a:rPr lang="en-US" dirty="0" smtClean="0"/>
              <a:t>A complex system of human polls, computer rankings, and strength of schedule calculations was instituted to rank schools. </a:t>
            </a:r>
          </a:p>
          <a:p>
            <a:r>
              <a:rPr lang="en-US" dirty="0" smtClean="0"/>
              <a:t>Based on this ranking system, the #1 and #2 teams met each year in the national championship game. Traditional tie-ins were maintained for schools and bowls not part of the national championship. </a:t>
            </a:r>
          </a:p>
          <a:p>
            <a:pPr lvl="1"/>
            <a:r>
              <a:rPr lang="en-US" dirty="0" smtClean="0"/>
              <a:t>For example, in years when not a part of the national championship, the Rose Bowl still hosted the Big Ten and Pac-10 champions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won the Game</a:t>
            </a:r>
            <a:endParaRPr lang="en-US" dirty="0"/>
          </a:p>
        </p:txBody>
      </p:sp>
      <p:sp>
        <p:nvSpPr>
          <p:cNvPr id="3" name="Content Placeholder 2"/>
          <p:cNvSpPr>
            <a:spLocks noGrp="1"/>
          </p:cNvSpPr>
          <p:nvPr>
            <p:ph idx="1"/>
          </p:nvPr>
        </p:nvSpPr>
        <p:spPr/>
        <p:txBody>
          <a:bodyPr/>
          <a:lstStyle/>
          <a:p>
            <a:r>
              <a:rPr lang="en-US" dirty="0" smtClean="0"/>
              <a:t>In interesting element that goes into College Football is the Ownership the fans take in their teams as members of the institutions.</a:t>
            </a:r>
          </a:p>
          <a:p>
            <a:endParaRPr lang="en-US" dirty="0"/>
          </a:p>
        </p:txBody>
      </p:sp>
      <p:pic>
        <p:nvPicPr>
          <p:cNvPr id="4" name="Picture 3"/>
          <p:cNvPicPr>
            <a:picLocks noChangeAspect="1"/>
          </p:cNvPicPr>
          <p:nvPr/>
        </p:nvPicPr>
        <p:blipFill>
          <a:blip r:embed="rId2"/>
          <a:stretch>
            <a:fillRect/>
          </a:stretch>
        </p:blipFill>
        <p:spPr>
          <a:xfrm>
            <a:off x="1066800" y="3276600"/>
            <a:ext cx="3853241" cy="27765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3581400"/>
            <a:ext cx="2971800" cy="2217420"/>
          </a:xfrm>
          <a:prstGeom prst="rect">
            <a:avLst/>
          </a:prstGeom>
        </p:spPr>
      </p:pic>
    </p:spTree>
    <p:extLst>
      <p:ext uri="{BB962C8B-B14F-4D97-AF65-F5344CB8AC3E}">
        <p14:creationId xmlns:p14="http://schemas.microsoft.com/office/powerpoint/2010/main" val="2121368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"Boston Game"</a:t>
            </a:r>
            <a:endParaRPr lang="en-US" dirty="0"/>
          </a:p>
        </p:txBody>
      </p:sp>
      <p:sp>
        <p:nvSpPr>
          <p:cNvPr id="3" name="Content Placeholder 2"/>
          <p:cNvSpPr>
            <a:spLocks noGrp="1"/>
          </p:cNvSpPr>
          <p:nvPr>
            <p:ph idx="1"/>
          </p:nvPr>
        </p:nvSpPr>
        <p:spPr/>
        <p:txBody>
          <a:bodyPr/>
          <a:lstStyle/>
          <a:p>
            <a:r>
              <a:rPr lang="en-US" dirty="0" smtClean="0"/>
              <a:t>The game began to return to college campuses by the late 1860s. </a:t>
            </a:r>
          </a:p>
          <a:p>
            <a:r>
              <a:rPr lang="en-US" dirty="0" smtClean="0"/>
              <a:t>Yale, Princeton, Rutgers, and Brown all began playing "kicking" games during this time. </a:t>
            </a:r>
          </a:p>
          <a:p>
            <a:r>
              <a:rPr lang="en-US" dirty="0" smtClean="0"/>
              <a:t>In 1857, Princeton used rules based on those of the English Football Association.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b="1" dirty="0" smtClean="0"/>
              <a:t>Rutgers v. Princeton (1869)</a:t>
            </a:r>
            <a:endParaRPr lang="en-US" dirty="0"/>
          </a:p>
        </p:txBody>
      </p:sp>
      <p:sp>
        <p:nvSpPr>
          <p:cNvPr id="3" name="Content Placeholder 2"/>
          <p:cNvSpPr>
            <a:spLocks noGrp="1"/>
          </p:cNvSpPr>
          <p:nvPr>
            <p:ph idx="1"/>
          </p:nvPr>
        </p:nvSpPr>
        <p:spPr>
          <a:xfrm>
            <a:off x="0" y="1143000"/>
            <a:ext cx="8915400" cy="3429000"/>
          </a:xfrm>
        </p:spPr>
        <p:txBody>
          <a:bodyPr>
            <a:normAutofit fontScale="85000" lnSpcReduction="20000"/>
          </a:bodyPr>
          <a:lstStyle/>
          <a:p>
            <a:r>
              <a:rPr lang="en-US" dirty="0" smtClean="0"/>
              <a:t>November 6, 1869-  Rutgers University faced Princeton University in a game that was played with a round ball under "Football Association" rules but is regarded as the first game of intercollegiate football.</a:t>
            </a:r>
            <a:r>
              <a:rPr lang="en-US" baseline="30000" dirty="0"/>
              <a:t> </a:t>
            </a:r>
            <a:r>
              <a:rPr lang="en-US" dirty="0" smtClean="0"/>
              <a:t> </a:t>
            </a:r>
          </a:p>
          <a:p>
            <a:r>
              <a:rPr lang="en-US" dirty="0" smtClean="0"/>
              <a:t>Two teams of 25 players attempted to score by kicking the ball into the opposing team's goal. </a:t>
            </a:r>
          </a:p>
          <a:p>
            <a:r>
              <a:rPr lang="en-US" dirty="0" smtClean="0"/>
              <a:t>Throwing or carrying the ball was not allowed. </a:t>
            </a:r>
          </a:p>
          <a:p>
            <a:r>
              <a:rPr lang="en-US" dirty="0" smtClean="0"/>
              <a:t>The first team to reach six goals was declared the winner. </a:t>
            </a:r>
          </a:p>
          <a:p>
            <a:r>
              <a:rPr lang="en-US" dirty="0" smtClean="0"/>
              <a:t>By 1872 several schools were fielding intercollegiate teams, including Yale and Stevens Institute of Technology.</a:t>
            </a:r>
          </a:p>
        </p:txBody>
      </p:sp>
      <p:pic>
        <p:nvPicPr>
          <p:cNvPr id="16386" name="Picture 2" descr="File:Firstfootballgame.jpg">
            <a:hlinkClick r:id="rId2"/>
          </p:cNvPr>
          <p:cNvPicPr>
            <a:picLocks noChangeAspect="1" noChangeArrowheads="1"/>
          </p:cNvPicPr>
          <p:nvPr/>
        </p:nvPicPr>
        <p:blipFill>
          <a:blip r:embed="rId3" cstate="print"/>
          <a:srcRect/>
          <a:stretch>
            <a:fillRect/>
          </a:stretch>
        </p:blipFill>
        <p:spPr bwMode="auto">
          <a:xfrm>
            <a:off x="2667000" y="4518354"/>
            <a:ext cx="3848100" cy="233964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Rules standardization (1873–1880)</a:t>
            </a:r>
            <a:endParaRPr lang="en-US" dirty="0"/>
          </a:p>
        </p:txBody>
      </p:sp>
      <p:sp>
        <p:nvSpPr>
          <p:cNvPr id="3" name="Content Placeholder 2"/>
          <p:cNvSpPr>
            <a:spLocks noGrp="1"/>
          </p:cNvSpPr>
          <p:nvPr>
            <p:ph idx="1"/>
          </p:nvPr>
        </p:nvSpPr>
        <p:spPr>
          <a:xfrm>
            <a:off x="457200" y="1600200"/>
            <a:ext cx="4191000" cy="4800600"/>
          </a:xfrm>
        </p:spPr>
        <p:txBody>
          <a:bodyPr>
            <a:normAutofit fontScale="92500" lnSpcReduction="20000"/>
          </a:bodyPr>
          <a:lstStyle/>
          <a:p>
            <a:r>
              <a:rPr lang="en-US" dirty="0" smtClean="0"/>
              <a:t>On October 20, 1873, representatives from Yale, Columbia, Princeton, and Rutgers met to codify the first set of intercollegiate football rules.</a:t>
            </a:r>
          </a:p>
          <a:p>
            <a:r>
              <a:rPr lang="en-US" dirty="0" smtClean="0"/>
              <a:t>At this meeting, a list of rules, based more on soccer than on rugby, was drawn up for intercollegiate football games</a:t>
            </a:r>
          </a:p>
          <a:p>
            <a:endParaRPr lang="en-US" dirty="0"/>
          </a:p>
        </p:txBody>
      </p:sp>
      <p:pic>
        <p:nvPicPr>
          <p:cNvPr id="17410" name="Picture 2" descr="http://upload.wikimedia.org/wikipedia/commons/thumb/b/b9/1882RutgersFootballTeam.jpg/220px-1882RutgersFootballTeam.jpg">
            <a:hlinkClick r:id="rId2"/>
          </p:cNvPr>
          <p:cNvPicPr>
            <a:picLocks noChangeAspect="1" noChangeArrowheads="1"/>
          </p:cNvPicPr>
          <p:nvPr/>
        </p:nvPicPr>
        <p:blipFill>
          <a:blip r:embed="rId3" cstate="print"/>
          <a:srcRect/>
          <a:stretch>
            <a:fillRect/>
          </a:stretch>
        </p:blipFill>
        <p:spPr bwMode="auto">
          <a:xfrm>
            <a:off x="4876800" y="2362200"/>
            <a:ext cx="3958166" cy="25908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b="1" dirty="0" smtClean="0"/>
              <a:t>Walter Camp: Father of American football</a:t>
            </a:r>
            <a:endParaRPr lang="en-US" dirty="0"/>
          </a:p>
        </p:txBody>
      </p:sp>
      <p:sp>
        <p:nvSpPr>
          <p:cNvPr id="3" name="Content Placeholder 2"/>
          <p:cNvSpPr>
            <a:spLocks noGrp="1"/>
          </p:cNvSpPr>
          <p:nvPr>
            <p:ph idx="1"/>
          </p:nvPr>
        </p:nvSpPr>
        <p:spPr>
          <a:xfrm>
            <a:off x="3581400" y="1600200"/>
            <a:ext cx="5105400" cy="5029200"/>
          </a:xfrm>
        </p:spPr>
        <p:txBody>
          <a:bodyPr/>
          <a:lstStyle/>
          <a:p>
            <a:r>
              <a:rPr lang="en-US" dirty="0" smtClean="0"/>
              <a:t>Widely considered to be the most important figure in the development of American football</a:t>
            </a:r>
          </a:p>
          <a:p>
            <a:r>
              <a:rPr lang="en-US" dirty="0" smtClean="0"/>
              <a:t>He proposed his first rule change in 1878:a reduction from fifteen players to eleven.</a:t>
            </a:r>
            <a:endParaRPr lang="en-US" dirty="0"/>
          </a:p>
        </p:txBody>
      </p:sp>
      <p:pic>
        <p:nvPicPr>
          <p:cNvPr id="18434" name="Picture 2" descr="File:Walter Camp - Project Gutenberg eText 18048.jpg">
            <a:hlinkClick r:id="rId2"/>
          </p:cNvPr>
          <p:cNvPicPr>
            <a:picLocks noChangeAspect="1" noChangeArrowheads="1"/>
          </p:cNvPicPr>
          <p:nvPr/>
        </p:nvPicPr>
        <p:blipFill>
          <a:blip r:embed="rId3" cstate="print"/>
          <a:srcRect/>
          <a:stretch>
            <a:fillRect/>
          </a:stretch>
        </p:blipFill>
        <p:spPr bwMode="auto">
          <a:xfrm>
            <a:off x="228601" y="1524000"/>
            <a:ext cx="3100324" cy="5181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Walter Camp: Father of American football</a:t>
            </a:r>
            <a:endParaRPr lang="en-US" dirty="0"/>
          </a:p>
        </p:txBody>
      </p:sp>
      <p:sp>
        <p:nvSpPr>
          <p:cNvPr id="3" name="Content Placeholder 2"/>
          <p:cNvSpPr>
            <a:spLocks noGrp="1"/>
          </p:cNvSpPr>
          <p:nvPr>
            <p:ph idx="1"/>
          </p:nvPr>
        </p:nvSpPr>
        <p:spPr>
          <a:xfrm>
            <a:off x="457200" y="1600200"/>
            <a:ext cx="4876800" cy="4876800"/>
          </a:xfrm>
        </p:spPr>
        <p:txBody>
          <a:bodyPr>
            <a:normAutofit fontScale="92500" lnSpcReduction="20000"/>
          </a:bodyPr>
          <a:lstStyle/>
          <a:p>
            <a:r>
              <a:rPr lang="en-US" dirty="0" smtClean="0"/>
              <a:t>Camp's most famous change, the establishment of the line of scrimmage and the snap from center to quarterback, was also passed in 1880. </a:t>
            </a:r>
          </a:p>
          <a:p>
            <a:r>
              <a:rPr lang="en-US" dirty="0" smtClean="0"/>
              <a:t>Originally, the snap was executed with the foot of the center.</a:t>
            </a:r>
          </a:p>
          <a:p>
            <a:r>
              <a:rPr lang="en-US" dirty="0" smtClean="0"/>
              <a:t> Changes made it possible to snap the ball with the hands, either through the air or by a direct hand-to-hand pass.</a:t>
            </a:r>
          </a:p>
          <a:p>
            <a:endParaRPr lang="en-US" dirty="0"/>
          </a:p>
        </p:txBody>
      </p:sp>
      <p:pic>
        <p:nvPicPr>
          <p:cNvPr id="1028" name="Picture 4" descr="http://luirig.altervista.org/cpm/albums/bain-38/18906-Walter-Camp--portrait-bust.jpg"/>
          <p:cNvPicPr>
            <a:picLocks noChangeAspect="1" noChangeArrowheads="1"/>
          </p:cNvPicPr>
          <p:nvPr/>
        </p:nvPicPr>
        <p:blipFill>
          <a:blip r:embed="rId2" cstate="print"/>
          <a:srcRect/>
          <a:stretch>
            <a:fillRect/>
          </a:stretch>
        </p:blipFill>
        <p:spPr bwMode="auto">
          <a:xfrm>
            <a:off x="5334000" y="1524000"/>
            <a:ext cx="3562350" cy="488632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Autofit/>
          </a:bodyPr>
          <a:lstStyle/>
          <a:p>
            <a:r>
              <a:rPr lang="en-US" b="1" dirty="0" smtClean="0"/>
              <a:t>Walter Camp: Father of American football</a:t>
            </a:r>
            <a:endParaRPr lang="en-US" dirty="0"/>
          </a:p>
        </p:txBody>
      </p:sp>
      <p:sp>
        <p:nvSpPr>
          <p:cNvPr id="3" name="Content Placeholder 2"/>
          <p:cNvSpPr>
            <a:spLocks noGrp="1"/>
          </p:cNvSpPr>
          <p:nvPr>
            <p:ph idx="1"/>
          </p:nvPr>
        </p:nvSpPr>
        <p:spPr>
          <a:xfrm>
            <a:off x="228600" y="1600200"/>
            <a:ext cx="5334000" cy="5029200"/>
          </a:xfrm>
        </p:spPr>
        <p:txBody>
          <a:bodyPr>
            <a:normAutofit fontScale="85000" lnSpcReduction="20000"/>
          </a:bodyPr>
          <a:lstStyle/>
          <a:p>
            <a:r>
              <a:rPr lang="en-US" dirty="0" smtClean="0"/>
              <a:t>1881- field was reduced in size to its modern dimensions of 120 by 53 1/3 yards </a:t>
            </a:r>
          </a:p>
          <a:p>
            <a:r>
              <a:rPr lang="en-US" dirty="0" smtClean="0"/>
              <a:t>1883, four points for a touchdown, two points for kicks after touchdowns, two points for safeties, and five for field goals. </a:t>
            </a:r>
          </a:p>
          <a:p>
            <a:r>
              <a:rPr lang="en-US" dirty="0" smtClean="0"/>
              <a:t>1887, game time was two halves of 45 minutes each. </a:t>
            </a:r>
          </a:p>
          <a:p>
            <a:r>
              <a:rPr lang="en-US" dirty="0" smtClean="0"/>
              <a:t>1887, two paid officials for each game. </a:t>
            </a:r>
          </a:p>
          <a:p>
            <a:r>
              <a:rPr lang="en-US" dirty="0" smtClean="0"/>
              <a:t>1888- allow tackling below the waist</a:t>
            </a:r>
          </a:p>
          <a:p>
            <a:r>
              <a:rPr lang="en-US" dirty="0" smtClean="0"/>
              <a:t>1889- officials were given whistles and stopwatches</a:t>
            </a:r>
            <a:endParaRPr lang="en-US" dirty="0"/>
          </a:p>
        </p:txBody>
      </p:sp>
      <p:pic>
        <p:nvPicPr>
          <p:cNvPr id="5" name="Picture 2" descr="http://www.mortenandersen.com/main/images/stories/walter_camp.jpg"/>
          <p:cNvPicPr>
            <a:picLocks noChangeAspect="1" noChangeArrowheads="1"/>
          </p:cNvPicPr>
          <p:nvPr/>
        </p:nvPicPr>
        <p:blipFill>
          <a:blip r:embed="rId2" cstate="print"/>
          <a:srcRect/>
          <a:stretch>
            <a:fillRect/>
          </a:stretch>
        </p:blipFill>
        <p:spPr bwMode="auto">
          <a:xfrm>
            <a:off x="5638800" y="1752600"/>
            <a:ext cx="3238500" cy="42576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Expansion (1880–1904)</a:t>
            </a:r>
            <a:endParaRPr lang="en-US" dirty="0"/>
          </a:p>
        </p:txBody>
      </p:sp>
      <p:sp>
        <p:nvSpPr>
          <p:cNvPr id="3" name="Content Placeholder 2"/>
          <p:cNvSpPr>
            <a:spLocks noGrp="1"/>
          </p:cNvSpPr>
          <p:nvPr>
            <p:ph idx="1"/>
          </p:nvPr>
        </p:nvSpPr>
        <p:spPr>
          <a:xfrm>
            <a:off x="228600" y="1143000"/>
            <a:ext cx="8763000" cy="3200400"/>
          </a:xfrm>
        </p:spPr>
        <p:txBody>
          <a:bodyPr>
            <a:normAutofit fontScale="70000" lnSpcReduction="20000"/>
          </a:bodyPr>
          <a:lstStyle/>
          <a:p>
            <a:r>
              <a:rPr lang="en-US" dirty="0" smtClean="0"/>
              <a:t>1880, only eight universities fielded intercollegiate teams </a:t>
            </a:r>
          </a:p>
          <a:p>
            <a:r>
              <a:rPr lang="en-US" dirty="0" smtClean="0"/>
              <a:t>By 1900, the number had expanded to 43. </a:t>
            </a:r>
          </a:p>
          <a:p>
            <a:r>
              <a:rPr lang="en-US" dirty="0" smtClean="0"/>
              <a:t>In 1879, the University of Michigan became the first school west of Pennsylvania to establish a college football team. </a:t>
            </a:r>
          </a:p>
          <a:p>
            <a:r>
              <a:rPr lang="en-US" dirty="0" smtClean="0"/>
              <a:t>Led by legendary coach Fielding H. Yost, Michigan became the first "western" national power. </a:t>
            </a:r>
          </a:p>
          <a:p>
            <a:r>
              <a:rPr lang="en-US" dirty="0" smtClean="0"/>
              <a:t>1901 to 1905- Michigan had a 56-game undefeated streak that included a 1902 trip to play in the first college football post-season game, the Rose Bowl. </a:t>
            </a:r>
          </a:p>
          <a:p>
            <a:r>
              <a:rPr lang="en-US" dirty="0" smtClean="0"/>
              <a:t>During this streak, Michigan scored 2,831 points while allowing only 40</a:t>
            </a:r>
          </a:p>
          <a:p>
            <a:endParaRPr lang="en-US" dirty="0"/>
          </a:p>
        </p:txBody>
      </p:sp>
      <p:pic>
        <p:nvPicPr>
          <p:cNvPr id="21506" name="Picture 2" descr="File:Wisconsin1903FootballTeam.jpg">
            <a:hlinkClick r:id="rId2"/>
          </p:cNvPr>
          <p:cNvPicPr>
            <a:picLocks noChangeAspect="1" noChangeArrowheads="1"/>
          </p:cNvPicPr>
          <p:nvPr/>
        </p:nvPicPr>
        <p:blipFill>
          <a:blip r:embed="rId3" cstate="print"/>
          <a:srcRect/>
          <a:stretch>
            <a:fillRect/>
          </a:stretch>
        </p:blipFill>
        <p:spPr bwMode="auto">
          <a:xfrm>
            <a:off x="2286000" y="4267200"/>
            <a:ext cx="4314825" cy="238467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556</TotalTime>
  <Words>1258</Words>
  <Application>Microsoft Office PowerPoint</Application>
  <PresentationFormat>On-screen Show (4:3)</PresentationFormat>
  <Paragraphs>117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Book Antiqua</vt:lpstr>
      <vt:lpstr>Lucida Sans</vt:lpstr>
      <vt:lpstr>Wingdings</vt:lpstr>
      <vt:lpstr>Wingdings 2</vt:lpstr>
      <vt:lpstr>Wingdings 3</vt:lpstr>
      <vt:lpstr>Apex</vt:lpstr>
      <vt:lpstr>College Football</vt:lpstr>
      <vt:lpstr>WE won the Game</vt:lpstr>
      <vt:lpstr>"Boston Game"</vt:lpstr>
      <vt:lpstr>Rutgers v. Princeton (1869)</vt:lpstr>
      <vt:lpstr>Rules standardization (1873–1880)</vt:lpstr>
      <vt:lpstr>Walter Camp: Father of American football</vt:lpstr>
      <vt:lpstr>Walter Camp: Father of American football</vt:lpstr>
      <vt:lpstr>Walter Camp: Father of American football</vt:lpstr>
      <vt:lpstr>Expansion (1880–1904)</vt:lpstr>
      <vt:lpstr>Violence and controversy (1905)</vt:lpstr>
      <vt:lpstr>Modernization and innovation (1906–1930)</vt:lpstr>
      <vt:lpstr>Modernization and innovation (1906–1930)</vt:lpstr>
      <vt:lpstr>Glenn "Pop" Warner</vt:lpstr>
      <vt:lpstr>Knute Rockne</vt:lpstr>
      <vt:lpstr>Great Rivalries</vt:lpstr>
      <vt:lpstr>Bowl Games</vt:lpstr>
      <vt:lpstr>PowerPoint Presentation</vt:lpstr>
      <vt:lpstr>Bowl Championship Series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Football</dc:title>
  <dc:creator>Dominick Bruso</dc:creator>
  <cp:lastModifiedBy>Kyle Jensen</cp:lastModifiedBy>
  <cp:revision>60</cp:revision>
  <dcterms:created xsi:type="dcterms:W3CDTF">2010-11-17T22:00:49Z</dcterms:created>
  <dcterms:modified xsi:type="dcterms:W3CDTF">2014-12-17T18:00:27Z</dcterms:modified>
</cp:coreProperties>
</file>