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3" r:id="rId6"/>
    <p:sldId id="264" r:id="rId7"/>
    <p:sldId id="266" r:id="rId8"/>
    <p:sldId id="267" r:id="rId9"/>
    <p:sldId id="268" r:id="rId10"/>
    <p:sldId id="269" r:id="rId11"/>
    <p:sldId id="270" r:id="rId12"/>
    <p:sldId id="271" r:id="rId13"/>
    <p:sldId id="272" r:id="rId14"/>
    <p:sldId id="281" r:id="rId15"/>
    <p:sldId id="279" r:id="rId16"/>
    <p:sldId id="273" r:id="rId17"/>
    <p:sldId id="274" r:id="rId18"/>
    <p:sldId id="275" r:id="rId19"/>
    <p:sldId id="276"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2F1E3FF-28DF-43F8-ADE4-FBA5410F927A}" type="datetimeFigureOut">
              <a:rPr lang="en-US" smtClean="0"/>
              <a:pPr/>
              <a:t>10/9/2012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9B9F7752-C440-42EE-BF02-29AB4B3B662A}"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F1E3FF-28DF-43F8-ADE4-FBA5410F927A}" type="datetimeFigureOut">
              <a:rPr lang="en-US" smtClean="0"/>
              <a:pPr/>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F7752-C440-42EE-BF02-29AB4B3B66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F1E3FF-28DF-43F8-ADE4-FBA5410F927A}" type="datetimeFigureOut">
              <a:rPr lang="en-US" smtClean="0"/>
              <a:pPr/>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F7752-C440-42EE-BF02-29AB4B3B66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F1E3FF-28DF-43F8-ADE4-FBA5410F927A}" type="datetimeFigureOut">
              <a:rPr lang="en-US" smtClean="0"/>
              <a:pPr/>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F7752-C440-42EE-BF02-29AB4B3B66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2F1E3FF-28DF-43F8-ADE4-FBA5410F927A}" type="datetimeFigureOut">
              <a:rPr lang="en-US" smtClean="0"/>
              <a:pPr/>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9B9F7752-C440-42EE-BF02-29AB4B3B662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2F1E3FF-28DF-43F8-ADE4-FBA5410F927A}" type="datetimeFigureOut">
              <a:rPr lang="en-US" smtClean="0"/>
              <a:pPr/>
              <a:t>10/9/2012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F7752-C440-42EE-BF02-29AB4B3B66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2F1E3FF-28DF-43F8-ADE4-FBA5410F927A}" type="datetimeFigureOut">
              <a:rPr lang="en-US" smtClean="0"/>
              <a:pPr/>
              <a:t>10/9/2012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9F7752-C440-42EE-BF02-29AB4B3B66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2F1E3FF-28DF-43F8-ADE4-FBA5410F927A}" type="datetimeFigureOut">
              <a:rPr lang="en-US" smtClean="0"/>
              <a:pPr/>
              <a:t>10/9/2012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9F7752-C440-42EE-BF02-29AB4B3B66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F1E3FF-28DF-43F8-ADE4-FBA5410F927A}" type="datetimeFigureOut">
              <a:rPr lang="en-US" smtClean="0"/>
              <a:pPr/>
              <a:t>10/9/2012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9F7752-C440-42EE-BF02-29AB4B3B66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2F1E3FF-28DF-43F8-ADE4-FBA5410F927A}" type="datetimeFigureOut">
              <a:rPr lang="en-US" smtClean="0"/>
              <a:pPr/>
              <a:t>10/9/2012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F7752-C440-42EE-BF02-29AB4B3B662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2F1E3FF-28DF-43F8-ADE4-FBA5410F927A}" type="datetimeFigureOut">
              <a:rPr lang="en-US" smtClean="0"/>
              <a:pPr/>
              <a:t>10/9/2012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F7752-C440-42EE-BF02-29AB4B3B662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2F1E3FF-28DF-43F8-ADE4-FBA5410F927A}" type="datetimeFigureOut">
              <a:rPr lang="en-US" smtClean="0"/>
              <a:pPr/>
              <a:t>10/9/2012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B9F7752-C440-42EE-BF02-29AB4B3B662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en.wikipedia.org/wiki/File:Francis_Ouimet_carried_and_Eddie_Lowery_1913.jp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youtube.com/watch?feature=endscreen&amp;NR=1&amp;v=EduujxPmRJA" TargetMode="External"/><Relationship Id="rId2" Type="http://schemas.openxmlformats.org/officeDocument/2006/relationships/hyperlink" Target="http://www.youtube.com/watch?v=X4hZPPN3RCg" TargetMode="External"/><Relationship Id="rId1" Type="http://schemas.openxmlformats.org/officeDocument/2006/relationships/slideLayout" Target="../slideLayouts/slideLayout2.xml"/><Relationship Id="rId4" Type="http://schemas.openxmlformats.org/officeDocument/2006/relationships/hyperlink" Target="http://www.youtube.com/watch?v=qvpwG50fLnU"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youtube.com/watch?v=b3_W_JryhR0" TargetMode="Externa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ZUs-_Vakp0" TargetMode="External"/><Relationship Id="rId2" Type="http://schemas.openxmlformats.org/officeDocument/2006/relationships/hyperlink" Target="http://www.youtube.com/watch?v=eX-YjciFn4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2.xml"/><Relationship Id="rId4" Type="http://schemas.openxmlformats.org/officeDocument/2006/relationships/image" Target="../media/image10.gif"/></Relationships>
</file>

<file path=ppt/slides/_rels/slide9.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normAutofit/>
          </a:bodyPr>
          <a:lstStyle/>
          <a:p>
            <a:r>
              <a:rPr lang="en-US" sz="8800" dirty="0" smtClean="0"/>
              <a:t>Golf</a:t>
            </a:r>
            <a:endParaRPr lang="en-US" sz="8800" dirty="0"/>
          </a:p>
        </p:txBody>
      </p:sp>
      <p:pic>
        <p:nvPicPr>
          <p:cNvPr id="1026" name="Picture 2" descr="http://upload.wikimedia.org/wikipedia/commons/thumb/8/85/Francis_Ouimet_carried_and_Eddie_Lowery_1913.jpg/220px-Francis_Ouimet_carried_and_Eddie_Lowery_1913.jpg">
            <a:hlinkClick r:id="rId2"/>
          </p:cNvPr>
          <p:cNvPicPr>
            <a:picLocks noChangeAspect="1" noChangeArrowheads="1"/>
          </p:cNvPicPr>
          <p:nvPr/>
        </p:nvPicPr>
        <p:blipFill>
          <a:blip r:embed="rId3" cstate="print"/>
          <a:srcRect/>
          <a:stretch>
            <a:fillRect/>
          </a:stretch>
        </p:blipFill>
        <p:spPr bwMode="auto">
          <a:xfrm>
            <a:off x="2971800" y="1981200"/>
            <a:ext cx="3145971" cy="440436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http://library.thinkquest.org/10556/english/images/history/rubber.gif"/>
          <p:cNvPicPr>
            <a:picLocks noChangeAspect="1" noChangeArrowheads="1"/>
          </p:cNvPicPr>
          <p:nvPr/>
        </p:nvPicPr>
        <p:blipFill>
          <a:blip r:embed="rId2" cstate="print"/>
          <a:srcRect/>
          <a:stretch>
            <a:fillRect/>
          </a:stretch>
        </p:blipFill>
        <p:spPr bwMode="auto">
          <a:xfrm>
            <a:off x="457200" y="533400"/>
            <a:ext cx="2005810" cy="1981200"/>
          </a:xfrm>
          <a:prstGeom prst="rect">
            <a:avLst/>
          </a:prstGeom>
          <a:noFill/>
        </p:spPr>
      </p:pic>
      <p:sp>
        <p:nvSpPr>
          <p:cNvPr id="5" name="Rectangle 4"/>
          <p:cNvSpPr/>
          <p:nvPr/>
        </p:nvSpPr>
        <p:spPr>
          <a:xfrm>
            <a:off x="3048000" y="533400"/>
            <a:ext cx="5791200" cy="2246769"/>
          </a:xfrm>
          <a:prstGeom prst="rect">
            <a:avLst/>
          </a:prstGeom>
        </p:spPr>
        <p:txBody>
          <a:bodyPr wrap="square">
            <a:spAutoFit/>
          </a:bodyPr>
          <a:lstStyle/>
          <a:p>
            <a:pPr algn="ctr"/>
            <a:r>
              <a:rPr lang="en-US" sz="2800" dirty="0" smtClean="0"/>
              <a:t>The Haskell ball. It had a heart of tightly wound rubber and suddenly came into demand when Sandy Herd used one to win the 1902 British Open</a:t>
            </a:r>
            <a:endParaRPr lang="en-US" sz="2800" dirty="0"/>
          </a:p>
        </p:txBody>
      </p:sp>
      <p:pic>
        <p:nvPicPr>
          <p:cNvPr id="38916" name="Picture 4" descr="http://library.thinkquest.org/10556/english/images/history/balata.gif"/>
          <p:cNvPicPr>
            <a:picLocks noChangeAspect="1" noChangeArrowheads="1"/>
          </p:cNvPicPr>
          <p:nvPr/>
        </p:nvPicPr>
        <p:blipFill>
          <a:blip r:embed="rId3" cstate="print"/>
          <a:srcRect/>
          <a:stretch>
            <a:fillRect/>
          </a:stretch>
        </p:blipFill>
        <p:spPr bwMode="auto">
          <a:xfrm>
            <a:off x="5562600" y="3352800"/>
            <a:ext cx="2895600" cy="2878051"/>
          </a:xfrm>
          <a:prstGeom prst="rect">
            <a:avLst/>
          </a:prstGeom>
          <a:noFill/>
        </p:spPr>
      </p:pic>
      <p:sp>
        <p:nvSpPr>
          <p:cNvPr id="7" name="Rectangle 6"/>
          <p:cNvSpPr/>
          <p:nvPr/>
        </p:nvSpPr>
        <p:spPr>
          <a:xfrm>
            <a:off x="381000" y="3886200"/>
            <a:ext cx="4572000" cy="1815882"/>
          </a:xfrm>
          <a:prstGeom prst="rect">
            <a:avLst/>
          </a:prstGeom>
        </p:spPr>
        <p:txBody>
          <a:bodyPr>
            <a:spAutoFit/>
          </a:bodyPr>
          <a:lstStyle/>
          <a:p>
            <a:pPr algn="ctr"/>
            <a:r>
              <a:rPr lang="en-US" sz="2800" dirty="0" smtClean="0"/>
              <a:t>The modern day balata ball. It generally was a water filled core wrapped in rubber yarn.</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http://library.thinkquest.org/10556/english/images/history/ironhead.gif"/>
          <p:cNvPicPr>
            <a:picLocks noChangeAspect="1" noChangeArrowheads="1"/>
          </p:cNvPicPr>
          <p:nvPr/>
        </p:nvPicPr>
        <p:blipFill>
          <a:blip r:embed="rId2" cstate="print"/>
          <a:srcRect/>
          <a:stretch>
            <a:fillRect/>
          </a:stretch>
        </p:blipFill>
        <p:spPr bwMode="auto">
          <a:xfrm>
            <a:off x="152400" y="762000"/>
            <a:ext cx="8791415" cy="2438400"/>
          </a:xfrm>
          <a:prstGeom prst="rect">
            <a:avLst/>
          </a:prstGeom>
          <a:noFill/>
        </p:spPr>
      </p:pic>
      <p:sp>
        <p:nvSpPr>
          <p:cNvPr id="5" name="Rectangle 4"/>
          <p:cNvSpPr/>
          <p:nvPr/>
        </p:nvSpPr>
        <p:spPr>
          <a:xfrm>
            <a:off x="381000" y="3962400"/>
            <a:ext cx="8305800" cy="1200329"/>
          </a:xfrm>
          <a:prstGeom prst="rect">
            <a:avLst/>
          </a:prstGeom>
        </p:spPr>
        <p:txBody>
          <a:bodyPr wrap="square">
            <a:spAutoFit/>
          </a:bodyPr>
          <a:lstStyle/>
          <a:p>
            <a:pPr algn="ctr"/>
            <a:r>
              <a:rPr lang="en-US" sz="3600" dirty="0" smtClean="0"/>
              <a:t>Typical golf clubs at the turn of the century.</a:t>
            </a:r>
            <a:endParaRPr lang="en-US"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http://library.thinkquest.org/10556/english/images/history/club-ad.gif"/>
          <p:cNvPicPr>
            <a:picLocks noChangeAspect="1" noChangeArrowheads="1"/>
          </p:cNvPicPr>
          <p:nvPr/>
        </p:nvPicPr>
        <p:blipFill>
          <a:blip r:embed="rId2" cstate="print"/>
          <a:srcRect/>
          <a:stretch>
            <a:fillRect/>
          </a:stretch>
        </p:blipFill>
        <p:spPr bwMode="auto">
          <a:xfrm>
            <a:off x="228600" y="838200"/>
            <a:ext cx="4383826" cy="5410200"/>
          </a:xfrm>
          <a:prstGeom prst="rect">
            <a:avLst/>
          </a:prstGeom>
          <a:noFill/>
        </p:spPr>
      </p:pic>
      <p:sp>
        <p:nvSpPr>
          <p:cNvPr id="5" name="Rectangle 4"/>
          <p:cNvSpPr/>
          <p:nvPr/>
        </p:nvSpPr>
        <p:spPr>
          <a:xfrm>
            <a:off x="4800600" y="1752600"/>
            <a:ext cx="4114800" cy="3477875"/>
          </a:xfrm>
          <a:prstGeom prst="rect">
            <a:avLst/>
          </a:prstGeom>
        </p:spPr>
        <p:txBody>
          <a:bodyPr wrap="square">
            <a:spAutoFit/>
          </a:bodyPr>
          <a:lstStyle/>
          <a:p>
            <a:pPr algn="ctr"/>
            <a:r>
              <a:rPr lang="en-US" sz="4400" dirty="0" smtClean="0"/>
              <a:t>A golf club advertisement from the earlier part of the 20th century</a:t>
            </a:r>
            <a:endParaRPr lang="en-US" sz="4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http://library.thinkquest.org/10556/english/images/history/woodhead.gif"/>
          <p:cNvPicPr>
            <a:picLocks noChangeAspect="1" noChangeArrowheads="1"/>
          </p:cNvPicPr>
          <p:nvPr/>
        </p:nvPicPr>
        <p:blipFill>
          <a:blip r:embed="rId2" cstate="print"/>
          <a:srcRect/>
          <a:stretch>
            <a:fillRect/>
          </a:stretch>
        </p:blipFill>
        <p:spPr bwMode="auto">
          <a:xfrm>
            <a:off x="914400" y="2362200"/>
            <a:ext cx="7077184" cy="3958943"/>
          </a:xfrm>
          <a:prstGeom prst="rect">
            <a:avLst/>
          </a:prstGeom>
          <a:noFill/>
        </p:spPr>
      </p:pic>
      <p:sp>
        <p:nvSpPr>
          <p:cNvPr id="5" name="Rectangle 4"/>
          <p:cNvSpPr/>
          <p:nvPr/>
        </p:nvSpPr>
        <p:spPr>
          <a:xfrm>
            <a:off x="914400" y="228600"/>
            <a:ext cx="7086600" cy="1754326"/>
          </a:xfrm>
          <a:prstGeom prst="rect">
            <a:avLst/>
          </a:prstGeom>
        </p:spPr>
        <p:txBody>
          <a:bodyPr wrap="square">
            <a:spAutoFit/>
          </a:bodyPr>
          <a:lstStyle/>
          <a:p>
            <a:pPr algn="ctr"/>
            <a:r>
              <a:rPr lang="en-US" sz="3600" dirty="0" smtClean="0"/>
              <a:t>These clubs from the late 19th century are made out of beech wood.</a:t>
            </a:r>
            <a:endParaRPr lang="en-US"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Golf Terms</a:t>
            </a:r>
            <a:endParaRPr lang="en-US" dirty="0"/>
          </a:p>
        </p:txBody>
      </p:sp>
      <p:sp>
        <p:nvSpPr>
          <p:cNvPr id="3" name="Content Placeholder 2"/>
          <p:cNvSpPr>
            <a:spLocks noGrp="1"/>
          </p:cNvSpPr>
          <p:nvPr>
            <p:ph idx="1"/>
          </p:nvPr>
        </p:nvSpPr>
        <p:spPr/>
        <p:txBody>
          <a:bodyPr/>
          <a:lstStyle/>
          <a:p>
            <a:r>
              <a:rPr lang="en-US" dirty="0" smtClean="0">
                <a:hlinkClick r:id="rId2"/>
              </a:rPr>
              <a:t>Albatross, Double Eagle =   -3 in relation to par</a:t>
            </a:r>
            <a:endParaRPr lang="en-US" dirty="0" smtClean="0"/>
          </a:p>
          <a:p>
            <a:r>
              <a:rPr lang="en-US" dirty="0" smtClean="0">
                <a:hlinkClick r:id="rId3"/>
              </a:rPr>
              <a:t>Hole in 1, Eagle=   -2 in relation to par</a:t>
            </a:r>
            <a:endParaRPr lang="en-US" dirty="0" smtClean="0"/>
          </a:p>
          <a:p>
            <a:r>
              <a:rPr lang="en-US" dirty="0" smtClean="0"/>
              <a:t>Birdie=   -1 in relation to par</a:t>
            </a:r>
          </a:p>
          <a:p>
            <a:r>
              <a:rPr lang="en-US" dirty="0" smtClean="0"/>
              <a:t> Par= Even the goal of golfers</a:t>
            </a:r>
          </a:p>
          <a:p>
            <a:r>
              <a:rPr lang="en-US" dirty="0" smtClean="0"/>
              <a:t>Bogey=   +1 in relation to Par</a:t>
            </a:r>
          </a:p>
          <a:p>
            <a:r>
              <a:rPr lang="en-US" dirty="0" smtClean="0">
                <a:hlinkClick r:id="rId4"/>
              </a:rPr>
              <a:t>Double, Triple, Quadruple. . . Bogey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Golf Terms </a:t>
            </a:r>
            <a:r>
              <a:rPr lang="en-US" dirty="0" err="1" smtClean="0"/>
              <a:t>Continuted</a:t>
            </a:r>
            <a:endParaRPr lang="en-US" dirty="0"/>
          </a:p>
        </p:txBody>
      </p:sp>
      <p:sp>
        <p:nvSpPr>
          <p:cNvPr id="3" name="Content Placeholder 2"/>
          <p:cNvSpPr>
            <a:spLocks noGrp="1"/>
          </p:cNvSpPr>
          <p:nvPr>
            <p:ph idx="1"/>
          </p:nvPr>
        </p:nvSpPr>
        <p:spPr>
          <a:xfrm>
            <a:off x="457200" y="1447800"/>
            <a:ext cx="4648200" cy="4861560"/>
          </a:xfrm>
        </p:spPr>
        <p:txBody>
          <a:bodyPr/>
          <a:lstStyle/>
          <a:p>
            <a:r>
              <a:rPr lang="en-US" dirty="0" smtClean="0"/>
              <a:t>Par </a:t>
            </a:r>
            <a:r>
              <a:rPr lang="en-US" dirty="0" smtClean="0">
                <a:hlinkClick r:id="rId2"/>
              </a:rPr>
              <a:t>3</a:t>
            </a:r>
            <a:r>
              <a:rPr lang="en-US" dirty="0" smtClean="0"/>
              <a:t>,4,5</a:t>
            </a:r>
          </a:p>
          <a:p>
            <a:r>
              <a:rPr lang="en-US" dirty="0" smtClean="0"/>
              <a:t>Dogleg</a:t>
            </a:r>
          </a:p>
          <a:p>
            <a:r>
              <a:rPr lang="en-US" dirty="0" smtClean="0"/>
              <a:t>Hook, Draw, Fade, Slice</a:t>
            </a:r>
            <a:endParaRPr lang="en-US" dirty="0"/>
          </a:p>
        </p:txBody>
      </p:sp>
      <p:pic>
        <p:nvPicPr>
          <p:cNvPr id="6146" name="Picture 2" descr="http://golf-info-guide.com/wp-content/uploads/2012/06/dogleg-left-and-right.jpg"/>
          <p:cNvPicPr>
            <a:picLocks noChangeAspect="1" noChangeArrowheads="1"/>
          </p:cNvPicPr>
          <p:nvPr/>
        </p:nvPicPr>
        <p:blipFill>
          <a:blip r:embed="rId3" cstate="print"/>
          <a:srcRect/>
          <a:stretch>
            <a:fillRect/>
          </a:stretch>
        </p:blipFill>
        <p:spPr bwMode="auto">
          <a:xfrm>
            <a:off x="5410200" y="1371600"/>
            <a:ext cx="2895600" cy="2857500"/>
          </a:xfrm>
          <a:prstGeom prst="rect">
            <a:avLst/>
          </a:prstGeom>
          <a:noFill/>
        </p:spPr>
      </p:pic>
      <p:pic>
        <p:nvPicPr>
          <p:cNvPr id="5" name="Picture 4" descr="Golf Terms.bmp"/>
          <p:cNvPicPr>
            <a:picLocks noChangeAspect="1"/>
          </p:cNvPicPr>
          <p:nvPr/>
        </p:nvPicPr>
        <p:blipFill>
          <a:blip r:embed="rId4" cstate="print"/>
          <a:stretch>
            <a:fillRect/>
          </a:stretch>
        </p:blipFill>
        <p:spPr>
          <a:xfrm>
            <a:off x="609600" y="3048000"/>
            <a:ext cx="4495800" cy="3354233"/>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Men’s Major Championships:</a:t>
            </a:r>
            <a:endParaRPr lang="en-US" dirty="0"/>
          </a:p>
        </p:txBody>
      </p:sp>
      <p:sp>
        <p:nvSpPr>
          <p:cNvPr id="3" name="Content Placeholder 2"/>
          <p:cNvSpPr>
            <a:spLocks noGrp="1"/>
          </p:cNvSpPr>
          <p:nvPr>
            <p:ph idx="1"/>
          </p:nvPr>
        </p:nvSpPr>
        <p:spPr/>
        <p:txBody>
          <a:bodyPr>
            <a:normAutofit/>
          </a:bodyPr>
          <a:lstStyle/>
          <a:p>
            <a:r>
              <a:rPr lang="en-US" sz="3600" dirty="0" smtClean="0"/>
              <a:t>In chronological order they are: </a:t>
            </a:r>
          </a:p>
          <a:p>
            <a:pPr lvl="1"/>
            <a:r>
              <a:rPr lang="en-US" sz="3600" dirty="0" smtClean="0"/>
              <a:t>The Masters</a:t>
            </a:r>
          </a:p>
          <a:p>
            <a:pPr lvl="1"/>
            <a:r>
              <a:rPr lang="en-US" sz="3600" dirty="0" smtClean="0"/>
              <a:t>U.S. Open</a:t>
            </a:r>
          </a:p>
          <a:p>
            <a:pPr lvl="1"/>
            <a:r>
              <a:rPr lang="en-US" sz="3600" dirty="0" smtClean="0"/>
              <a:t>The Open Championship (referred to in North America as the </a:t>
            </a:r>
            <a:r>
              <a:rPr lang="en-US" sz="3600" i="1" dirty="0" smtClean="0"/>
              <a:t>British Open</a:t>
            </a:r>
            <a:r>
              <a:rPr lang="en-US" sz="3600" dirty="0" smtClean="0"/>
              <a:t>)</a:t>
            </a:r>
          </a:p>
          <a:p>
            <a:pPr lvl="1"/>
            <a:r>
              <a:rPr lang="en-US" sz="3600" dirty="0" smtClean="0"/>
              <a:t>PGA Championship</a:t>
            </a:r>
            <a:endParaRPr lang="en-US"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Masters Tournament:</a:t>
            </a:r>
            <a:endParaRPr lang="en-US" dirty="0"/>
          </a:p>
        </p:txBody>
      </p:sp>
      <p:sp>
        <p:nvSpPr>
          <p:cNvPr id="3" name="Content Placeholder 2"/>
          <p:cNvSpPr>
            <a:spLocks noGrp="1"/>
          </p:cNvSpPr>
          <p:nvPr>
            <p:ph idx="1"/>
          </p:nvPr>
        </p:nvSpPr>
        <p:spPr>
          <a:xfrm>
            <a:off x="457200" y="1524000"/>
            <a:ext cx="4572000" cy="5105400"/>
          </a:xfrm>
        </p:spPr>
        <p:txBody>
          <a:bodyPr/>
          <a:lstStyle/>
          <a:p>
            <a:r>
              <a:rPr lang="en-US" dirty="0" smtClean="0"/>
              <a:t>Scheduled for the first full week of April</a:t>
            </a:r>
          </a:p>
          <a:p>
            <a:r>
              <a:rPr lang="en-US" dirty="0" smtClean="0"/>
              <a:t>Unlike the other major championships, the Masters is held each year at the same location, Augusta National Golf Club</a:t>
            </a:r>
          </a:p>
          <a:p>
            <a:r>
              <a:rPr lang="en-US" dirty="0" smtClean="0"/>
              <a:t>A green jacket is awarded to the winner of each tournament</a:t>
            </a:r>
          </a:p>
          <a:p>
            <a:endParaRPr lang="en-US" dirty="0"/>
          </a:p>
        </p:txBody>
      </p:sp>
      <p:pic>
        <p:nvPicPr>
          <p:cNvPr id="1026" name="Picture 2" descr="http://i2.squidoocdn.com/resize/squidoo_images/-1/lens1844831_1232398393logo_Masters_Golf.jpg"/>
          <p:cNvPicPr>
            <a:picLocks noChangeAspect="1" noChangeArrowheads="1"/>
          </p:cNvPicPr>
          <p:nvPr/>
        </p:nvPicPr>
        <p:blipFill>
          <a:blip r:embed="rId2" cstate="print"/>
          <a:srcRect/>
          <a:stretch>
            <a:fillRect/>
          </a:stretch>
        </p:blipFill>
        <p:spPr bwMode="auto">
          <a:xfrm>
            <a:off x="5307205" y="2286000"/>
            <a:ext cx="3480287" cy="3333751"/>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Open</a:t>
            </a:r>
            <a:endParaRPr lang="en-US" dirty="0"/>
          </a:p>
        </p:txBody>
      </p:sp>
      <p:sp>
        <p:nvSpPr>
          <p:cNvPr id="3" name="Content Placeholder 2"/>
          <p:cNvSpPr>
            <a:spLocks noGrp="1"/>
          </p:cNvSpPr>
          <p:nvPr>
            <p:ph idx="1"/>
          </p:nvPr>
        </p:nvSpPr>
        <p:spPr>
          <a:xfrm>
            <a:off x="457200" y="1295400"/>
            <a:ext cx="8534400" cy="2514600"/>
          </a:xfrm>
        </p:spPr>
        <p:txBody>
          <a:bodyPr>
            <a:normAutofit fontScale="92500" lnSpcReduction="10000"/>
          </a:bodyPr>
          <a:lstStyle/>
          <a:p>
            <a:r>
              <a:rPr lang="en-US" dirty="0" smtClean="0"/>
              <a:t>Mid-June, scheduled so that, if there are no weather delays, the final round is played on the third Sunday, which is Father's Day.</a:t>
            </a:r>
          </a:p>
          <a:p>
            <a:r>
              <a:rPr lang="en-US" dirty="0" smtClean="0"/>
              <a:t>Staged at a variety of courses</a:t>
            </a:r>
          </a:p>
          <a:p>
            <a:r>
              <a:rPr lang="en-US" dirty="0" smtClean="0"/>
              <a:t>scoring is very difficult with a premium placed on accurate driving</a:t>
            </a:r>
            <a:endParaRPr lang="en-US" dirty="0"/>
          </a:p>
        </p:txBody>
      </p:sp>
      <p:pic>
        <p:nvPicPr>
          <p:cNvPr id="1026" name="Picture 2" descr="http://www.sportsmedianetwork.com/wp-content/uploads/2010/06/Golf-Tiger-Woods.jpg"/>
          <p:cNvPicPr>
            <a:picLocks noChangeAspect="1" noChangeArrowheads="1"/>
          </p:cNvPicPr>
          <p:nvPr/>
        </p:nvPicPr>
        <p:blipFill>
          <a:blip r:embed="rId2" cstate="print"/>
          <a:srcRect/>
          <a:stretch>
            <a:fillRect/>
          </a:stretch>
        </p:blipFill>
        <p:spPr bwMode="auto">
          <a:xfrm>
            <a:off x="2895600" y="3886200"/>
            <a:ext cx="3544601" cy="283845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British Open</a:t>
            </a:r>
            <a:endParaRPr lang="en-US" dirty="0"/>
          </a:p>
        </p:txBody>
      </p:sp>
      <p:sp>
        <p:nvSpPr>
          <p:cNvPr id="3" name="Content Placeholder 2"/>
          <p:cNvSpPr>
            <a:spLocks noGrp="1"/>
          </p:cNvSpPr>
          <p:nvPr>
            <p:ph idx="1"/>
          </p:nvPr>
        </p:nvSpPr>
        <p:spPr>
          <a:xfrm>
            <a:off x="457200" y="1371600"/>
            <a:ext cx="8534400" cy="2743200"/>
          </a:xfrm>
        </p:spPr>
        <p:txBody>
          <a:bodyPr/>
          <a:lstStyle/>
          <a:p>
            <a:r>
              <a:rPr lang="en-US" dirty="0" smtClean="0"/>
              <a:t>The oldest of the four major championships</a:t>
            </a:r>
          </a:p>
          <a:p>
            <a:r>
              <a:rPr lang="en-US" dirty="0" smtClean="0"/>
              <a:t>It is the only "major" held outside the USA </a:t>
            </a:r>
          </a:p>
          <a:p>
            <a:r>
              <a:rPr lang="en-US" dirty="0" smtClean="0"/>
              <a:t>played on the weekend of the third Friday in July</a:t>
            </a:r>
          </a:p>
          <a:p>
            <a:r>
              <a:rPr lang="en-US" dirty="0" smtClean="0"/>
              <a:t>takes place every year on one of nine links courses in Scotland or England </a:t>
            </a:r>
            <a:endParaRPr lang="en-US" dirty="0"/>
          </a:p>
        </p:txBody>
      </p:sp>
      <p:pic>
        <p:nvPicPr>
          <p:cNvPr id="33794" name="Picture 2" descr="http://www.stratosjets.com/images/events/Private-Jet-Charters-to-the-British-Open_top.jpg"/>
          <p:cNvPicPr>
            <a:picLocks noChangeAspect="1" noChangeArrowheads="1"/>
          </p:cNvPicPr>
          <p:nvPr/>
        </p:nvPicPr>
        <p:blipFill>
          <a:blip r:embed="rId2" cstate="print"/>
          <a:srcRect/>
          <a:stretch>
            <a:fillRect/>
          </a:stretch>
        </p:blipFill>
        <p:spPr bwMode="auto">
          <a:xfrm>
            <a:off x="2438400" y="3962400"/>
            <a:ext cx="4048125" cy="268605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743200"/>
            <a:ext cx="8305800" cy="3382963"/>
          </a:xfrm>
        </p:spPr>
        <p:txBody>
          <a:bodyPr/>
          <a:lstStyle/>
          <a:p>
            <a:r>
              <a:rPr lang="en-US" dirty="0" smtClean="0"/>
              <a:t>St. Andrews is often recognized as where the game was fostered. </a:t>
            </a:r>
          </a:p>
          <a:p>
            <a:r>
              <a:rPr lang="en-US" dirty="0" smtClean="0"/>
              <a:t>It was responsible for 18 "holes" being the established norm for a full game, a standard adopted in 1764.</a:t>
            </a:r>
            <a:endParaRPr lang="en-US" dirty="0"/>
          </a:p>
        </p:txBody>
      </p:sp>
      <p:pic>
        <p:nvPicPr>
          <p:cNvPr id="16386" name="Picture 2" descr="http://library.thinkquest.org/10556/english/images/history/scotland.gif"/>
          <p:cNvPicPr>
            <a:picLocks noChangeAspect="1" noChangeArrowheads="1"/>
          </p:cNvPicPr>
          <p:nvPr/>
        </p:nvPicPr>
        <p:blipFill>
          <a:blip r:embed="rId2" cstate="print"/>
          <a:srcRect/>
          <a:stretch>
            <a:fillRect/>
          </a:stretch>
        </p:blipFill>
        <p:spPr bwMode="auto">
          <a:xfrm>
            <a:off x="685800" y="304800"/>
            <a:ext cx="7458329" cy="2182928"/>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6096000" cy="1143000"/>
          </a:xfrm>
        </p:spPr>
        <p:txBody>
          <a:bodyPr>
            <a:normAutofit/>
          </a:bodyPr>
          <a:lstStyle/>
          <a:p>
            <a:r>
              <a:rPr lang="en-US" dirty="0" smtClean="0"/>
              <a:t>PGA Championship</a:t>
            </a:r>
            <a:endParaRPr lang="en-US" dirty="0"/>
          </a:p>
        </p:txBody>
      </p:sp>
      <p:sp>
        <p:nvSpPr>
          <p:cNvPr id="3" name="Content Placeholder 2"/>
          <p:cNvSpPr>
            <a:spLocks noGrp="1"/>
          </p:cNvSpPr>
          <p:nvPr>
            <p:ph idx="1"/>
          </p:nvPr>
        </p:nvSpPr>
        <p:spPr>
          <a:xfrm>
            <a:off x="304800" y="2057400"/>
            <a:ext cx="8382000" cy="4572000"/>
          </a:xfrm>
        </p:spPr>
        <p:txBody>
          <a:bodyPr>
            <a:normAutofit fontScale="92500"/>
          </a:bodyPr>
          <a:lstStyle/>
          <a:p>
            <a:r>
              <a:rPr lang="en-US" dirty="0" smtClean="0"/>
              <a:t>Golf season's final major</a:t>
            </a:r>
          </a:p>
          <a:p>
            <a:r>
              <a:rPr lang="en-US" dirty="0" smtClean="0"/>
              <a:t>played in mid-August (customarily four weeks after The Open Championship)</a:t>
            </a:r>
          </a:p>
          <a:p>
            <a:r>
              <a:rPr lang="en-US" dirty="0" smtClean="0"/>
              <a:t>PGA champions are automatically:</a:t>
            </a:r>
          </a:p>
          <a:p>
            <a:pPr lvl="1"/>
            <a:r>
              <a:rPr lang="en-US" dirty="0" smtClean="0"/>
              <a:t>Invited to play in the other three majors for the next five years</a:t>
            </a:r>
          </a:p>
          <a:p>
            <a:pPr lvl="1"/>
            <a:r>
              <a:rPr lang="en-US" dirty="0" smtClean="0"/>
              <a:t>Are exempt from qualifying for the PGA Championship for life </a:t>
            </a:r>
          </a:p>
          <a:p>
            <a:pPr lvl="1"/>
            <a:r>
              <a:rPr lang="en-US" dirty="0" smtClean="0"/>
              <a:t>Receive membership on the PGA and European Tours for the following five seasons</a:t>
            </a:r>
          </a:p>
          <a:p>
            <a:pPr lvl="1"/>
            <a:r>
              <a:rPr lang="en-US" dirty="0" smtClean="0"/>
              <a:t>Invitations to The Players Championship for five years.</a:t>
            </a:r>
          </a:p>
          <a:p>
            <a:endParaRPr lang="en-US" dirty="0"/>
          </a:p>
        </p:txBody>
      </p:sp>
      <p:pic>
        <p:nvPicPr>
          <p:cNvPr id="34818" name="Picture 2" descr="http://i.cdn.turner.com/pga/cs/sites/pga/pgachampionship/2010/players/images/pga_professional_576x345_1.jpg"/>
          <p:cNvPicPr>
            <a:picLocks noChangeAspect="1" noChangeArrowheads="1"/>
          </p:cNvPicPr>
          <p:nvPr/>
        </p:nvPicPr>
        <p:blipFill>
          <a:blip r:embed="rId2" cstate="print"/>
          <a:srcRect/>
          <a:stretch>
            <a:fillRect/>
          </a:stretch>
        </p:blipFill>
        <p:spPr bwMode="auto">
          <a:xfrm>
            <a:off x="5943600" y="152400"/>
            <a:ext cx="2971800" cy="177998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895600"/>
            <a:ext cx="8305800" cy="3657600"/>
          </a:xfrm>
        </p:spPr>
        <p:txBody>
          <a:bodyPr>
            <a:normAutofit/>
          </a:bodyPr>
          <a:lstStyle/>
          <a:p>
            <a:r>
              <a:rPr lang="en-US" dirty="0" smtClean="0"/>
              <a:t>At around 1650, golf was played in only about 12 locations in Scotland:</a:t>
            </a:r>
          </a:p>
          <a:p>
            <a:pPr lvl="1"/>
            <a:r>
              <a:rPr lang="en-US" dirty="0" smtClean="0"/>
              <a:t> </a:t>
            </a:r>
            <a:r>
              <a:rPr lang="en-US" dirty="0" err="1" smtClean="0"/>
              <a:t>Domoch</a:t>
            </a:r>
            <a:r>
              <a:rPr lang="en-US" dirty="0" smtClean="0"/>
              <a:t>, Banff, and Aberdeen in the north; </a:t>
            </a:r>
          </a:p>
          <a:p>
            <a:pPr lvl="1"/>
            <a:r>
              <a:rPr lang="en-US" dirty="0" smtClean="0"/>
              <a:t>Montrose, </a:t>
            </a:r>
            <a:r>
              <a:rPr lang="en-US" dirty="0" err="1" smtClean="0"/>
              <a:t>Carnoustie</a:t>
            </a:r>
            <a:r>
              <a:rPr lang="en-US" dirty="0" smtClean="0"/>
              <a:t>, Perth, St. Andrews and Leven further south</a:t>
            </a:r>
          </a:p>
          <a:p>
            <a:pPr lvl="1"/>
            <a:r>
              <a:rPr lang="en-US" dirty="0" smtClean="0"/>
              <a:t>And at a few locations around the city of Edinburgh.</a:t>
            </a:r>
          </a:p>
          <a:p>
            <a:pPr lvl="1"/>
            <a:r>
              <a:rPr lang="en-US" dirty="0" smtClean="0"/>
              <a:t>Played by Nobility and Gentlemen </a:t>
            </a:r>
            <a:endParaRPr lang="en-US" dirty="0"/>
          </a:p>
        </p:txBody>
      </p:sp>
      <p:pic>
        <p:nvPicPr>
          <p:cNvPr id="5" name="Picture 2" descr="http://library.thinkquest.org/10556/english/images/history/standrew.gif"/>
          <p:cNvPicPr>
            <a:picLocks noChangeAspect="1" noChangeArrowheads="1"/>
          </p:cNvPicPr>
          <p:nvPr/>
        </p:nvPicPr>
        <p:blipFill>
          <a:blip r:embed="rId2" cstate="print"/>
          <a:srcRect/>
          <a:stretch>
            <a:fillRect/>
          </a:stretch>
        </p:blipFill>
        <p:spPr bwMode="auto">
          <a:xfrm>
            <a:off x="685800" y="457200"/>
            <a:ext cx="3886200" cy="2260672"/>
          </a:xfrm>
          <a:prstGeom prst="rect">
            <a:avLst/>
          </a:prstGeom>
          <a:noFill/>
        </p:spPr>
      </p:pic>
      <p:sp>
        <p:nvSpPr>
          <p:cNvPr id="6" name="TextBox 5"/>
          <p:cNvSpPr txBox="1"/>
          <p:nvPr/>
        </p:nvSpPr>
        <p:spPr>
          <a:xfrm>
            <a:off x="5181600" y="838200"/>
            <a:ext cx="3962400" cy="1569660"/>
          </a:xfrm>
          <a:prstGeom prst="rect">
            <a:avLst/>
          </a:prstGeom>
          <a:noFill/>
        </p:spPr>
        <p:txBody>
          <a:bodyPr wrap="square" rtlCol="0">
            <a:spAutoFit/>
          </a:bodyPr>
          <a:lstStyle/>
          <a:p>
            <a:r>
              <a:rPr lang="en-US" sz="4800" dirty="0" smtClean="0"/>
              <a:t>Gentleman's Game</a:t>
            </a:r>
            <a:endParaRPr lang="en-US" sz="4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55000" lnSpcReduction="20000"/>
          </a:bodyPr>
          <a:lstStyle/>
          <a:p>
            <a:pPr>
              <a:buNone/>
            </a:pPr>
            <a:endParaRPr lang="en-US" dirty="0" smtClean="0"/>
          </a:p>
          <a:p>
            <a:pPr>
              <a:buNone/>
            </a:pPr>
            <a:r>
              <a:rPr lang="en-US" dirty="0" smtClean="0"/>
              <a:t>In 1744 the Magistrates and Council of Edinburgh approved the first rules and regulations of golf, "Articles and Laws in Playing Golf - </a:t>
            </a:r>
            <a:r>
              <a:rPr lang="en-US" dirty="0" smtClean="0">
                <a:hlinkClick r:id="rId2"/>
              </a:rPr>
              <a:t>The Rules </a:t>
            </a:r>
            <a:r>
              <a:rPr lang="en-US" dirty="0" smtClean="0"/>
              <a:t>of The </a:t>
            </a:r>
            <a:r>
              <a:rPr lang="en-US" dirty="0" smtClean="0">
                <a:hlinkClick r:id="rId3"/>
              </a:rPr>
              <a:t>Gentlemen</a:t>
            </a:r>
            <a:r>
              <a:rPr lang="en-US" dirty="0" smtClean="0"/>
              <a:t> Golfers of </a:t>
            </a:r>
            <a:r>
              <a:rPr lang="en-US" dirty="0" err="1" smtClean="0"/>
              <a:t>Leith</a:t>
            </a:r>
            <a:r>
              <a:rPr lang="en-US" dirty="0" smtClean="0"/>
              <a:t>," as follows: </a:t>
            </a:r>
          </a:p>
          <a:p>
            <a:r>
              <a:rPr lang="en-US" dirty="0" smtClean="0"/>
              <a:t>You must tee your ball within one club's length of the hole. </a:t>
            </a:r>
          </a:p>
          <a:p>
            <a:r>
              <a:rPr lang="en-US" dirty="0" smtClean="0"/>
              <a:t>Your tee must be on the ground. </a:t>
            </a:r>
          </a:p>
          <a:p>
            <a:r>
              <a:rPr lang="en-US" dirty="0" smtClean="0"/>
              <a:t>You are not to change the ball which you strike off the tee. </a:t>
            </a:r>
          </a:p>
          <a:p>
            <a:r>
              <a:rPr lang="en-US" dirty="0" smtClean="0"/>
              <a:t>You are not to remove stones, bones or any break club for the sake of playing your ball, except on the fair green, and that only within a club's length of your ball. </a:t>
            </a:r>
          </a:p>
          <a:p>
            <a:r>
              <a:rPr lang="en-US" dirty="0" smtClean="0"/>
              <a:t>If your ball comes among water, or any watery filth, you are at liberty to take out your ball and bringing it behind the hazard and teeing it, you may play it with any club and allow your adversary a stroke for so getting out your ball. </a:t>
            </a:r>
          </a:p>
          <a:p>
            <a:r>
              <a:rPr lang="en-US" dirty="0" smtClean="0"/>
              <a:t>If your balls be found anywhere touching one another you are to lift the first ball till you play the last. </a:t>
            </a:r>
          </a:p>
          <a:p>
            <a:r>
              <a:rPr lang="en-US" dirty="0" smtClean="0"/>
              <a:t>At </a:t>
            </a:r>
            <a:r>
              <a:rPr lang="en-US" dirty="0" err="1" smtClean="0"/>
              <a:t>holeing</a:t>
            </a:r>
            <a:r>
              <a:rPr lang="en-US" dirty="0" smtClean="0"/>
              <a:t> you are to play your ball honestly for the hole, and not to play upon your adversary's ball, not lying in your way to the hole. </a:t>
            </a:r>
          </a:p>
          <a:p>
            <a:r>
              <a:rPr lang="en-US" dirty="0" smtClean="0"/>
              <a:t>If you should lose your ball, by its being taken up, or any other way, you are to go back to the spot where you struck last and drop another ball and allow your adversary a stroke for the misfortune. </a:t>
            </a:r>
          </a:p>
          <a:p>
            <a:r>
              <a:rPr lang="en-US" dirty="0" smtClean="0"/>
              <a:t>No man at </a:t>
            </a:r>
            <a:r>
              <a:rPr lang="en-US" dirty="0" err="1" smtClean="0"/>
              <a:t>holeing</a:t>
            </a:r>
            <a:r>
              <a:rPr lang="en-US" dirty="0" smtClean="0"/>
              <a:t> his ball is to be allowed to mark his way to the hold with his club or anything else. </a:t>
            </a:r>
          </a:p>
          <a:p>
            <a:r>
              <a:rPr lang="en-US" dirty="0" smtClean="0"/>
              <a:t>If a ball be </a:t>
            </a:r>
            <a:r>
              <a:rPr lang="en-US" dirty="0" err="1" smtClean="0"/>
              <a:t>stopp'd</a:t>
            </a:r>
            <a:r>
              <a:rPr lang="en-US" dirty="0" smtClean="0"/>
              <a:t> by any person, horse or dog, or anything else, the ball so </a:t>
            </a:r>
            <a:r>
              <a:rPr lang="en-US" dirty="0" err="1" smtClean="0"/>
              <a:t>stopp'd</a:t>
            </a:r>
            <a:r>
              <a:rPr lang="en-US" dirty="0" smtClean="0"/>
              <a:t> must be played where it </a:t>
            </a:r>
            <a:r>
              <a:rPr lang="en-US" dirty="0" err="1" smtClean="0"/>
              <a:t>lyes</a:t>
            </a:r>
            <a:r>
              <a:rPr lang="en-US" dirty="0" smtClean="0"/>
              <a:t>. </a:t>
            </a:r>
          </a:p>
          <a:p>
            <a:r>
              <a:rPr lang="en-US" dirty="0" smtClean="0"/>
              <a:t>If you draw your club in order to strike and proceed so far in the stroke as to be bringing down your club; if then your club shall break in any way, it is to be accounted a stroke. </a:t>
            </a:r>
          </a:p>
          <a:p>
            <a:r>
              <a:rPr lang="en-US" dirty="0" smtClean="0"/>
              <a:t>He who whose ball </a:t>
            </a:r>
            <a:r>
              <a:rPr lang="en-US" dirty="0" err="1" smtClean="0"/>
              <a:t>lyes</a:t>
            </a:r>
            <a:r>
              <a:rPr lang="en-US" dirty="0" smtClean="0"/>
              <a:t> farthest from the hole is obliged to play first. </a:t>
            </a:r>
          </a:p>
          <a:p>
            <a:r>
              <a:rPr lang="en-US" dirty="0" smtClean="0"/>
              <a:t>Neither trench, ditch or made for the preservation of the links, nor the Scholar's Holes or the soldier's lines shall be accounted a hazard but the ball is to be taken out, teed and </a:t>
            </a:r>
            <a:r>
              <a:rPr lang="en-US" dirty="0" err="1" smtClean="0"/>
              <a:t>play'd</a:t>
            </a:r>
            <a:r>
              <a:rPr lang="en-US" dirty="0" smtClean="0"/>
              <a:t> with any iron club.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http://library.thinkquest.org/10556/english/images/history/reidcour.gif"/>
          <p:cNvPicPr>
            <a:picLocks noChangeAspect="1" noChangeArrowheads="1"/>
          </p:cNvPicPr>
          <p:nvPr/>
        </p:nvPicPr>
        <p:blipFill>
          <a:blip r:embed="rId2" cstate="print"/>
          <a:srcRect/>
          <a:stretch>
            <a:fillRect/>
          </a:stretch>
        </p:blipFill>
        <p:spPr bwMode="auto">
          <a:xfrm>
            <a:off x="457200" y="152400"/>
            <a:ext cx="7848600" cy="4761342"/>
          </a:xfrm>
          <a:prstGeom prst="rect">
            <a:avLst/>
          </a:prstGeom>
          <a:noFill/>
        </p:spPr>
      </p:pic>
      <p:sp>
        <p:nvSpPr>
          <p:cNvPr id="5" name="Rectangle 4"/>
          <p:cNvSpPr/>
          <p:nvPr/>
        </p:nvSpPr>
        <p:spPr>
          <a:xfrm>
            <a:off x="1524000" y="4953000"/>
            <a:ext cx="6019800" cy="1569660"/>
          </a:xfrm>
          <a:prstGeom prst="rect">
            <a:avLst/>
          </a:prstGeom>
        </p:spPr>
        <p:txBody>
          <a:bodyPr wrap="square">
            <a:spAutoFit/>
          </a:bodyPr>
          <a:lstStyle/>
          <a:p>
            <a:pPr algn="ctr"/>
            <a:r>
              <a:rPr lang="en-US" sz="3200" dirty="0" smtClean="0"/>
              <a:t>John Reid's cow pasture - one of the earliest golf courses in the United States</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http://library.thinkquest.org/10556/english/images/history/1amateur.gif"/>
          <p:cNvPicPr>
            <a:picLocks noChangeAspect="1" noChangeArrowheads="1"/>
          </p:cNvPicPr>
          <p:nvPr/>
        </p:nvPicPr>
        <p:blipFill>
          <a:blip r:embed="rId2" cstate="print"/>
          <a:srcRect/>
          <a:stretch>
            <a:fillRect/>
          </a:stretch>
        </p:blipFill>
        <p:spPr bwMode="auto">
          <a:xfrm>
            <a:off x="914400" y="304800"/>
            <a:ext cx="7086600" cy="4613162"/>
          </a:xfrm>
          <a:prstGeom prst="rect">
            <a:avLst/>
          </a:prstGeom>
          <a:noFill/>
        </p:spPr>
      </p:pic>
      <p:sp>
        <p:nvSpPr>
          <p:cNvPr id="5" name="Rectangle 4"/>
          <p:cNvSpPr/>
          <p:nvPr/>
        </p:nvSpPr>
        <p:spPr>
          <a:xfrm>
            <a:off x="762000" y="5105400"/>
            <a:ext cx="7391400" cy="1569660"/>
          </a:xfrm>
          <a:prstGeom prst="rect">
            <a:avLst/>
          </a:prstGeom>
        </p:spPr>
        <p:txBody>
          <a:bodyPr wrap="square">
            <a:spAutoFit/>
          </a:bodyPr>
          <a:lstStyle/>
          <a:p>
            <a:pPr algn="ctr"/>
            <a:r>
              <a:rPr lang="en-US" sz="3200" dirty="0" smtClean="0"/>
              <a:t>The First Amateur Championships in 1894. Charles Blair Macdonald is in the middle, third from left.</a:t>
            </a:r>
            <a:endParaRPr lang="en-US"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library.thinkquest.org/10556/english/images/history/johnreid.gif"/>
          <p:cNvPicPr>
            <a:picLocks noChangeAspect="1" noChangeArrowheads="1"/>
          </p:cNvPicPr>
          <p:nvPr/>
        </p:nvPicPr>
        <p:blipFill>
          <a:blip r:embed="rId2" cstate="print"/>
          <a:srcRect/>
          <a:stretch>
            <a:fillRect/>
          </a:stretch>
        </p:blipFill>
        <p:spPr bwMode="auto">
          <a:xfrm>
            <a:off x="4724400" y="685800"/>
            <a:ext cx="4128160" cy="5410200"/>
          </a:xfrm>
          <a:prstGeom prst="rect">
            <a:avLst/>
          </a:prstGeom>
          <a:noFill/>
        </p:spPr>
      </p:pic>
      <p:sp>
        <p:nvSpPr>
          <p:cNvPr id="5" name="Rectangle 4"/>
          <p:cNvSpPr/>
          <p:nvPr/>
        </p:nvSpPr>
        <p:spPr>
          <a:xfrm>
            <a:off x="152400" y="1371601"/>
            <a:ext cx="4419600" cy="4154984"/>
          </a:xfrm>
          <a:prstGeom prst="rect">
            <a:avLst/>
          </a:prstGeom>
        </p:spPr>
        <p:txBody>
          <a:bodyPr wrap="square">
            <a:spAutoFit/>
          </a:bodyPr>
          <a:lstStyle/>
          <a:p>
            <a:pPr algn="ctr"/>
            <a:r>
              <a:rPr lang="en-US" sz="4400" dirty="0" smtClean="0"/>
              <a:t>John Reid - The Father of American golf and helped make it an American Sport</a:t>
            </a:r>
            <a:endParaRPr lang="en-US" sz="4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ttp://library.thinkquest.org/10556/english/images/history/woodball.gif"/>
          <p:cNvPicPr>
            <a:picLocks noChangeAspect="1" noChangeArrowheads="1"/>
          </p:cNvPicPr>
          <p:nvPr/>
        </p:nvPicPr>
        <p:blipFill>
          <a:blip r:embed="rId2" cstate="print"/>
          <a:srcRect/>
          <a:stretch>
            <a:fillRect/>
          </a:stretch>
        </p:blipFill>
        <p:spPr bwMode="auto">
          <a:xfrm>
            <a:off x="533400" y="381000"/>
            <a:ext cx="1571625" cy="1419226"/>
          </a:xfrm>
          <a:prstGeom prst="rect">
            <a:avLst/>
          </a:prstGeom>
          <a:noFill/>
        </p:spPr>
      </p:pic>
      <p:sp>
        <p:nvSpPr>
          <p:cNvPr id="5" name="Rectangle 4"/>
          <p:cNvSpPr/>
          <p:nvPr/>
        </p:nvSpPr>
        <p:spPr>
          <a:xfrm>
            <a:off x="2667000" y="381000"/>
            <a:ext cx="6096000" cy="1384995"/>
          </a:xfrm>
          <a:prstGeom prst="rect">
            <a:avLst/>
          </a:prstGeom>
        </p:spPr>
        <p:txBody>
          <a:bodyPr wrap="square">
            <a:spAutoFit/>
          </a:bodyPr>
          <a:lstStyle/>
          <a:p>
            <a:r>
              <a:rPr lang="en-US" sz="2800" dirty="0" smtClean="0"/>
              <a:t>The first golf balls were made of wood until the early 17th century when the "feathery" came into use</a:t>
            </a:r>
            <a:endParaRPr lang="en-US" sz="2800" dirty="0"/>
          </a:p>
        </p:txBody>
      </p:sp>
      <p:pic>
        <p:nvPicPr>
          <p:cNvPr id="36868" name="Picture 4" descr="http://library.thinkquest.org/10556/english/images/history/feathery.gif"/>
          <p:cNvPicPr>
            <a:picLocks noChangeAspect="1" noChangeArrowheads="1"/>
          </p:cNvPicPr>
          <p:nvPr/>
        </p:nvPicPr>
        <p:blipFill>
          <a:blip r:embed="rId3" cstate="print"/>
          <a:srcRect/>
          <a:stretch>
            <a:fillRect/>
          </a:stretch>
        </p:blipFill>
        <p:spPr bwMode="auto">
          <a:xfrm>
            <a:off x="6934200" y="2514600"/>
            <a:ext cx="1533525" cy="1533526"/>
          </a:xfrm>
          <a:prstGeom prst="rect">
            <a:avLst/>
          </a:prstGeom>
          <a:noFill/>
        </p:spPr>
      </p:pic>
      <p:sp>
        <p:nvSpPr>
          <p:cNvPr id="7" name="Rectangle 6"/>
          <p:cNvSpPr/>
          <p:nvPr/>
        </p:nvSpPr>
        <p:spPr>
          <a:xfrm>
            <a:off x="533400" y="2590800"/>
            <a:ext cx="5791200" cy="1384995"/>
          </a:xfrm>
          <a:prstGeom prst="rect">
            <a:avLst/>
          </a:prstGeom>
        </p:spPr>
        <p:txBody>
          <a:bodyPr wrap="square">
            <a:spAutoFit/>
          </a:bodyPr>
          <a:lstStyle/>
          <a:p>
            <a:r>
              <a:rPr lang="en-US" sz="2800" dirty="0" smtClean="0"/>
              <a:t>The average player used four balls per round as the "feathery" had a tendency to split and get too damp</a:t>
            </a:r>
            <a:endParaRPr lang="en-US" sz="2800" dirty="0"/>
          </a:p>
        </p:txBody>
      </p:sp>
      <p:pic>
        <p:nvPicPr>
          <p:cNvPr id="36870" name="Picture 6" descr="http://library.thinkquest.org/10556/english/images/history/feathat.gif"/>
          <p:cNvPicPr>
            <a:picLocks noChangeAspect="1" noChangeArrowheads="1"/>
          </p:cNvPicPr>
          <p:nvPr/>
        </p:nvPicPr>
        <p:blipFill>
          <a:blip r:embed="rId4" cstate="print"/>
          <a:srcRect/>
          <a:stretch>
            <a:fillRect/>
          </a:stretch>
        </p:blipFill>
        <p:spPr bwMode="auto">
          <a:xfrm>
            <a:off x="457200" y="4343400"/>
            <a:ext cx="1724025" cy="2276475"/>
          </a:xfrm>
          <a:prstGeom prst="rect">
            <a:avLst/>
          </a:prstGeom>
          <a:noFill/>
        </p:spPr>
      </p:pic>
      <p:sp>
        <p:nvSpPr>
          <p:cNvPr id="9" name="Rectangle 8"/>
          <p:cNvSpPr/>
          <p:nvPr/>
        </p:nvSpPr>
        <p:spPr>
          <a:xfrm>
            <a:off x="2438400" y="4953000"/>
            <a:ext cx="6172200" cy="954107"/>
          </a:xfrm>
          <a:prstGeom prst="rect">
            <a:avLst/>
          </a:prstGeom>
        </p:spPr>
        <p:txBody>
          <a:bodyPr wrap="square">
            <a:spAutoFit/>
          </a:bodyPr>
          <a:lstStyle/>
          <a:p>
            <a:r>
              <a:rPr lang="en-US" sz="2800" dirty="0" smtClean="0"/>
              <a:t>Each "feathery" was stuffed with more than a top-hatful of feathers</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http://library.thinkquest.org/10556/english/images/history/gutty.gif"/>
          <p:cNvPicPr>
            <a:picLocks noChangeAspect="1" noChangeArrowheads="1"/>
          </p:cNvPicPr>
          <p:nvPr/>
        </p:nvPicPr>
        <p:blipFill>
          <a:blip r:embed="rId2" cstate="print"/>
          <a:srcRect/>
          <a:stretch>
            <a:fillRect/>
          </a:stretch>
        </p:blipFill>
        <p:spPr bwMode="auto">
          <a:xfrm>
            <a:off x="533400" y="533400"/>
            <a:ext cx="2133600" cy="2081562"/>
          </a:xfrm>
          <a:prstGeom prst="rect">
            <a:avLst/>
          </a:prstGeom>
          <a:noFill/>
        </p:spPr>
      </p:pic>
      <p:sp>
        <p:nvSpPr>
          <p:cNvPr id="5" name="Rectangle 4"/>
          <p:cNvSpPr/>
          <p:nvPr/>
        </p:nvSpPr>
        <p:spPr>
          <a:xfrm>
            <a:off x="3200400" y="762000"/>
            <a:ext cx="5562600" cy="1815882"/>
          </a:xfrm>
          <a:prstGeom prst="rect">
            <a:avLst/>
          </a:prstGeom>
        </p:spPr>
        <p:txBody>
          <a:bodyPr wrap="square">
            <a:spAutoFit/>
          </a:bodyPr>
          <a:lstStyle/>
          <a:p>
            <a:r>
              <a:rPr lang="en-US" sz="2800" dirty="0" smtClean="0"/>
              <a:t>Golf balls made of gutta-percha were cheaper and more durable, helping dispel golf's image as a rich man's past-time.</a:t>
            </a:r>
            <a:endParaRPr lang="en-US" sz="2800" dirty="0"/>
          </a:p>
        </p:txBody>
      </p:sp>
      <p:pic>
        <p:nvPicPr>
          <p:cNvPr id="37892" name="Picture 4" descr="http://library.thinkquest.org/10556/english/images/history/ballprss.gif"/>
          <p:cNvPicPr>
            <a:picLocks noChangeAspect="1" noChangeArrowheads="1"/>
          </p:cNvPicPr>
          <p:nvPr/>
        </p:nvPicPr>
        <p:blipFill>
          <a:blip r:embed="rId3" cstate="print"/>
          <a:srcRect/>
          <a:stretch>
            <a:fillRect/>
          </a:stretch>
        </p:blipFill>
        <p:spPr bwMode="auto">
          <a:xfrm>
            <a:off x="5154410" y="3810000"/>
            <a:ext cx="3461728" cy="2619376"/>
          </a:xfrm>
          <a:prstGeom prst="rect">
            <a:avLst/>
          </a:prstGeom>
          <a:noFill/>
        </p:spPr>
      </p:pic>
      <p:sp>
        <p:nvSpPr>
          <p:cNvPr id="8" name="Rectangle 7"/>
          <p:cNvSpPr/>
          <p:nvPr/>
        </p:nvSpPr>
        <p:spPr>
          <a:xfrm>
            <a:off x="152400" y="4038600"/>
            <a:ext cx="4724400" cy="1815882"/>
          </a:xfrm>
          <a:prstGeom prst="rect">
            <a:avLst/>
          </a:prstGeom>
        </p:spPr>
        <p:txBody>
          <a:bodyPr wrap="square">
            <a:spAutoFit/>
          </a:bodyPr>
          <a:lstStyle/>
          <a:p>
            <a:r>
              <a:rPr lang="en-US" sz="2800" dirty="0" smtClean="0"/>
              <a:t>This rudimentary implement was used to mound gutta-percha balls as of the late 19th century</a:t>
            </a:r>
            <a:endParaRPr 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959</TotalTime>
  <Words>1032</Words>
  <Application>Microsoft Office PowerPoint</Application>
  <PresentationFormat>On-screen Show (4:3)</PresentationFormat>
  <Paragraphs>75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Apex</vt:lpstr>
      <vt:lpstr>Golf</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Golf Terms</vt:lpstr>
      <vt:lpstr>Golf Terms Continuted</vt:lpstr>
      <vt:lpstr>Men’s Major Championships:</vt:lpstr>
      <vt:lpstr>Masters Tournament:</vt:lpstr>
      <vt:lpstr>U.S. Open</vt:lpstr>
      <vt:lpstr>The British Open</vt:lpstr>
      <vt:lpstr>PGA Championship</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Golf</dc:title>
  <dc:creator>Dominick Bruso</dc:creator>
  <cp:lastModifiedBy>kyle.jensen</cp:lastModifiedBy>
  <cp:revision>32</cp:revision>
  <dcterms:created xsi:type="dcterms:W3CDTF">2010-10-08T21:15:05Z</dcterms:created>
  <dcterms:modified xsi:type="dcterms:W3CDTF">2012-10-09T20:59:43Z</dcterms:modified>
</cp:coreProperties>
</file>