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71" r:id="rId6"/>
    <p:sldId id="272" r:id="rId7"/>
    <p:sldId id="273" r:id="rId8"/>
    <p:sldId id="258" r:id="rId9"/>
    <p:sldId id="297" r:id="rId10"/>
    <p:sldId id="274" r:id="rId11"/>
    <p:sldId id="275" r:id="rId12"/>
    <p:sldId id="298" r:id="rId13"/>
    <p:sldId id="276" r:id="rId14"/>
    <p:sldId id="277" r:id="rId15"/>
    <p:sldId id="260" r:id="rId16"/>
    <p:sldId id="278" r:id="rId17"/>
    <p:sldId id="279" r:id="rId18"/>
    <p:sldId id="280" r:id="rId19"/>
    <p:sldId id="281" r:id="rId20"/>
    <p:sldId id="282" r:id="rId21"/>
    <p:sldId id="262" r:id="rId22"/>
    <p:sldId id="283" r:id="rId23"/>
    <p:sldId id="284" r:id="rId24"/>
    <p:sldId id="285" r:id="rId25"/>
    <p:sldId id="286" r:id="rId26"/>
    <p:sldId id="287" r:id="rId27"/>
    <p:sldId id="288" r:id="rId28"/>
    <p:sldId id="289" r:id="rId29"/>
    <p:sldId id="264" r:id="rId30"/>
    <p:sldId id="265" r:id="rId31"/>
    <p:sldId id="266" r:id="rId32"/>
    <p:sldId id="290" r:id="rId33"/>
    <p:sldId id="291" r:id="rId34"/>
    <p:sldId id="292" r:id="rId35"/>
    <p:sldId id="293" r:id="rId36"/>
    <p:sldId id="294" r:id="rId37"/>
    <p:sldId id="295" r:id="rId38"/>
    <p:sldId id="296" r:id="rId39"/>
    <p:sldId id="26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A1793C-E002-4E56-A16E-56AB03EF5315}"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A0DAA-62A2-4EB7-8509-CAA93D4620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1793C-E002-4E56-A16E-56AB03EF5315}"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A0DAA-62A2-4EB7-8509-CAA93D4620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1793C-E002-4E56-A16E-56AB03EF5315}"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A0DAA-62A2-4EB7-8509-CAA93D4620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1793C-E002-4E56-A16E-56AB03EF5315}"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A0DAA-62A2-4EB7-8509-CAA93D4620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1793C-E002-4E56-A16E-56AB03EF5315}"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A0DAA-62A2-4EB7-8509-CAA93D4620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A1793C-E002-4E56-A16E-56AB03EF5315}" type="datetimeFigureOut">
              <a:rPr lang="en-US" smtClean="0"/>
              <a:pPr/>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A0DAA-62A2-4EB7-8509-CAA93D4620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A1793C-E002-4E56-A16E-56AB03EF5315}" type="datetimeFigureOut">
              <a:rPr lang="en-US" smtClean="0"/>
              <a:pPr/>
              <a:t>2/28/2014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1A0DAA-62A2-4EB7-8509-CAA93D4620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A1793C-E002-4E56-A16E-56AB03EF5315}" type="datetimeFigureOut">
              <a:rPr lang="en-US" smtClean="0"/>
              <a:pPr/>
              <a:t>2/28/2014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1A0DAA-62A2-4EB7-8509-CAA93D4620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1793C-E002-4E56-A16E-56AB03EF5315}" type="datetimeFigureOut">
              <a:rPr lang="en-US" smtClean="0"/>
              <a:pPr/>
              <a:t>2/28/2014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1A0DAA-62A2-4EB7-8509-CAA93D4620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A1793C-E002-4E56-A16E-56AB03EF5315}" type="datetimeFigureOut">
              <a:rPr lang="en-US" smtClean="0"/>
              <a:pPr/>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A0DAA-62A2-4EB7-8509-CAA93D4620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A1793C-E002-4E56-A16E-56AB03EF5315}" type="datetimeFigureOut">
              <a:rPr lang="en-US" smtClean="0"/>
              <a:pPr/>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A0DAA-62A2-4EB7-8509-CAA93D4620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1793C-E002-4E56-A16E-56AB03EF5315}" type="datetimeFigureOut">
              <a:rPr lang="en-US" smtClean="0"/>
              <a:pPr/>
              <a:t>2/28/2014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A0DAA-62A2-4EB7-8509-CAA93D4620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youtube.com/watch?v=sRM-j1-AZdU&amp;list=PL0E5683F1092083F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www.youtube.com/watch?v=8qgkvC7DqAo"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OiUjb2HRxEY&amp;list=PL8EC46EBCB8E731A5"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www.cleveland.com/horseracing/index.ssf/2013/05/relive_some_of_the_best_kentuc.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en.wikipedia.org/wiki/File:Citation_(USA).jpg" TargetMode="External"/><Relationship Id="rId7" Type="http://schemas.openxmlformats.org/officeDocument/2006/relationships/image" Target="../media/image35.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hyperlink" Target="http://en.wikipedia.org/wiki/File:Seabiscuit_workout_with_GW_up.jpg" TargetMode="Externa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en.wikipedia.org/wiki/File:Citation_(USA).jp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en.wikipedia.org/wiki/File:Seabiscuit_workout_with_GW_up.jp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en.wikipedia.org/wiki/File:Citation_(USA).jp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youtube.com/watch?v=pYkF046ERt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2057399"/>
          </a:xfrm>
        </p:spPr>
        <p:txBody>
          <a:bodyPr/>
          <a:lstStyle/>
          <a:p>
            <a:r>
              <a:rPr lang="en-US" dirty="0" smtClean="0"/>
              <a:t>Horse Racing in the United States</a:t>
            </a:r>
            <a:endParaRPr lang="en-US" dirty="0"/>
          </a:p>
        </p:txBody>
      </p:sp>
      <p:sp>
        <p:nvSpPr>
          <p:cNvPr id="3" name="Subtitle 2"/>
          <p:cNvSpPr>
            <a:spLocks noGrp="1"/>
          </p:cNvSpPr>
          <p:nvPr>
            <p:ph type="subTitle" idx="1"/>
          </p:nvPr>
        </p:nvSpPr>
        <p:spPr/>
        <p:txBody>
          <a:bodyPr/>
          <a:lstStyle/>
          <a:p>
            <a:endParaRPr lang="en-US" dirty="0"/>
          </a:p>
        </p:txBody>
      </p:sp>
      <p:sp>
        <p:nvSpPr>
          <p:cNvPr id="11266" name="AutoShape 2" descr="data:image/jpeg;base64,/9j/4AAQSkZJRgABAQAAAQABAAD/2wCEAAkGBxQTEhUUExQWFRUWGBoYFxgYFhwaGhsbHBgbHBwcGhobHCgkGx0lHBwaITEhJSorLi4uGCAzODMtNygtLisBCgoKBQUFDgUFDisZExkrKysrKysrKysrKysrKysrKysrKysrKysrKysrKysrKysrKysrKysrKysrKysrKysrK//AABEIAMkA+wMBIgACEQEDEQH/xAAcAAABBQEBAQAAAAAAAAAAAAAEAQIDBQYHAAj/xABIEAABAgQDBQUFBQUGBQQDAAABAhEAAyExBBJBBSJRYXEGEzKBkUKhscHwBxRS0eEjM2JygnOSorLC8RUkNEPSFlOTszVUdP/EABQBAQAAAAAAAAAAAAAAAAAAAAD/xAAUEQEAAAAAAAAAAAAAAAAAAAAA/9oADAMBAAIRAxEAPwBUpnXCpnkpRh3eThdS/U/nFthASSxqA5YgUdm+MKsKyku5JA40Zw56AwFWjac5NpkwdFq+DtBUntRik/8AdWerH4h/fBE/DFL0D2I4OLNygYywA6kgmxDe+loA6T23ni+VXkR8FQbK7cH2pfpMI+I+cUgwaFEF8ocg0JbrWr0iP7mkg6Udn5QGoR2ukK8SZqf6vyU8PG18Oq2InJfipY+NIySMCCLw04Eix5W/OA2aVJUGl4wk8TNJP+YQ1eAn3TPWQ/8A7q/zjGqwiuIMKiXMTYkEcC3wgNPPw+LAP7Saek0/nAycVi5de8mj+YqPuVSK7C7Smo8SppDGytWp4ngvEdpVD93nNS/eBJpp4UprAXmD7XzAP2ksK/iFPUMaxe4PtFJWzqyHgqnvtGY2Rj0z0vMXh0rdsiwUnkXJN+kW6dghQfLLfTIsl/8ACIDTJU9jSFij2dsdUpSSlRABDpzOG4NF48B6PR54R4BYR488ZvtjiyhKAFqSVPazBrn6uYC1m4xXeZElNACQ/F6WoaQcFRzfB7aXLQpIVVTAGjgD3/RjT9lJzpUDMCy4LBT3qTYGp9GgNE8eeK3HbakyjlUre4AEn3RDhe0UiYpKAohSrApIeAuHjzwx488A/NHs0R5oV4B+aGlZhpMITAIuZEJmGFWqISqAwm29sYdZR93XLSRUqKSG8stYkRjMGkSsy5KlMEzGdvUANQ6sKGKrB7PSUsxW7VeheyaaUvwMSzNmAA7tNWrWocHVrtekBYbaxEnvE/d5ko3BJmjLbjmofzizRgMIR+/S7B2nJNfWsZQSUrK3QoirGlXY1Ibrzh03Y0tK2GUoIyqKQMz5hYGljfkYC0ky+8mzGJ7tILHMjQeyOfEQTj8ImXLRMDLJLpRlBcmz5bj3RRf8NkeFg4OUApYgnVVSx5Dh1hkrZUtKSVMxIAYEFT3ylTWp6wGqkbFzy8xypzDNlKGKSdKK04RUYXCZycrAApS5BAU9HB6g05iAZGCSVJIJBIIcOdG3kji7UtzhfuUyW28Kmg7ylnJ3i1qveAtJ2ECpypVCtqVJAbiWvEWLwYlq7tVVEEpqOHFqaRWLkzUlyuYjMRvBanOj0VUdHfSGzUThmX3swnwmpoLe1X0tWAPn4FQUlBfMXKQAmutK8PhDJmAUCygymfK1W1sYhxCpqFZu/UlYDDMKgOwFU01hiMTO7xzNKll0hWRJJa4Dprpb3wCnBqLjKSQN4ZS45GkLInTB4FKADChLW9ImGKmy1FYmg94WKu7DrvZwPdxgROKmZe7dGQmu7U1uS/E+bwFzJ7QYhJbOTyLfpBo7UzS4VpfKcp+B+MUE7aE0rExaUbgAdJ0vUBRelxDsLtCX3bTEqbNmBQQCeW8LVsIDQJ7TqDB5g65T74nHahXH/CPzjNT9oyVFWVCw+8KJvbKzeGPGcmlCKAFwnxGvBwOvKA1WH7UMA+9VjRjzraKPb23ziFZUpGRJdOhtrVuMQzcRh2bNMJarIQBUPqQYYjCYY172YnrLT8lwFb3unN/dxi/2N2jRIlFPdupyyga14vAQ2bI0nqrb9kPkuBBhZZOXMoEHROanqK8oCJeLKyStSiTV73NdYjXNpTzch35coN/4YijTjWzyj8lGI1bJ/DNlnqFp+KYCywm3pypYSqYqlL1PUitorsXtOYokKWo8HUaaw3CbOVm/eywK1KqfCPT9lqqoLlKD6TA/oawDpG15oZPeryhqZizer+UWi+1MyVMIRM7yU9CtP0fUxTHZsx0p3RmsrMGsXci2sEo7Pq9qZKTyzg/CAL2j2mnLmbqghIcbtKFr34CC5naqdRsoYcHfq8U0zZq89MhYt401YdbQ1UtlFJKQRxWG9XaAsZ3aTEGuf0SIae008ag/0iKqcCPaQei0n5wN33MQFrRJCkBJZJfLlcEKBd6VLnhcRImYgy8yZiVEE7wVm3XLJKc+5q+jinCIcVjpQGQYWU2YmpmGopfOHuaWiOTjkJZKMNISDkLZVmmTNqvSsBPPxayyCpBKS7gg0A3lA2zZdQ/h50H2liMqULChNzKyk52yjeYKIJartYV6iJp+0jlR+zkMx/7KS29zfUAxBP2jMypSEyQCl2GHlM+fgUNzgGIxxSlGbJlepYEpJRoHBJAY8qXEE4/EIlAb0s6BSVJzOohRNRSgSR0hs7ac1mTkci4lS3uRojl8IfM2jiCqizZNgBoOAgB5m0kON93UyqUBKvwgMQwUW+iQlS93JndPBClBnIBAKeJEOXjsQSf20wDeDBZGhax+niBRxCh45qi6T4lHQ8+kAROlT0oUUylzCpQLdyq9DXdcsKCoAbi8Jh5E5IfupodJDd0ujqOpFSwEQJwE45RkWRQmh0U5rCDYM0jL3ZAd6tz/AEgFnYKcUVlqJqXIIIGYlIqebu9G5xCdnzCxUGZNyqWyiLgpKmdmbS51MFHs8vgkAgCpFLcDHv8A0+dVo1F+L/XlADyAoEFQlcnmymDu9M7vq49zQ1GHSFOVpNGLzJagahrKdm+UFnYiReYLaAmHDZEsXWdPZ/WArlyQAwmS2D+2bvyBLas8MRRLGbLL3O+Tb+z11rFodnyeKjfhrDfukn8KvM/pAVCZSNZqTayV6NqUfDlHkykBznJOhCC/m5DxcBErSWPefnCZ0/gT6QFQUod8y9Awlhiz337xNLCWb9of6R/5GLHv+ASOgEPGIVxMAAnDP7M0v0HyLQ/7mdELH9QH+mCjNVqTDFHnAKjDGjp9ZjfACHCR/KP6j8oa44x4rHWAmKE6lPoon1eFARYH/D+ZgbvOUJ3kASqWnj7hEXcp4n0ER54YpUAQqYMxS5cAHwhgDzy1NDQP5RW7REsVzOs2TbMeALM8U3Z3aeImz5iZr5UJOlPGwIfSih5HhAXbTGzUTZGUOAQoUfezMxA8vWAvViSFoRmOZYdIcVaJvuKOfr+kV0/ZEqV93xc9akIly0ply7rmkJNEjRiQ6jS8VmI7YYnMe7Ilo9lAlghI4Oak8TxgOs/+nke1NTcnw8dP1hf+BSaus1ZmSzNSl48J6uKfMNToIgViSdUjz+FICY7Jw7BytQAa4s78Hh42dh0t+zJ4OTx5GIUT1Oxbnf4xHMmh6X6QBX3eT/7SOFT7qw4LQK92h+gJ+mjJ4ntehM2ZLASru1ZV5swNqhLHQuHL2tFhs3a8ueCZZqPEkmoeggLs4pvwjgwb5REvGniYCUuunS5+MeUeNOFR+cBMrGfWaI1YnkH6n5RFMFNIjfp6GAkVPrQjoz/GIysn/aGKmtrTR/yiMqH1+sA4qPP3fnCaWrprDCsxGVHj8/jASKP1/uYjIiJzxpx1iNZL3DQBBb6MNCwLQOX59aN+sNUSz1rpAECc/wAYVKzAgXXgTEiS9dNfrhASqmw0qJhhXWkMH6+v17oCV4QQxJjypjXp9coB5MeCoa0KTAKTCZ2OhjxmQ0ZlEBIJJLACpJ5CAglpUhSyEghRoyiTUktUD2iTTjBu1e4wqZczF70470vDJIrUEGYdACBTmH4QbtPFy9mSTOmsvEHdlyxUJUbO2vOw5lo5UvaE2fOVOmKBmKOZ1EECjhIejA2gPbZ2pNxM8zppcmgA8KU6JSNAC0ajZPZkTZKJm7vB6pL3MZ3ZOA76ahDUKqngkVPuDR2SRhQlIDCga36wClmueQ4OPfDFAMHAHUsPKsTCa5q7WcpMCz8RkSpcwoSAKqJ3QOaiwA6teAeE0erWcO3FiXZ/1iuxm20S1mXlmEhNFAOlyDlJozXoeGopFns6dLlJTiZbT+9DZZSnSGdiQCUvel+dIE7Z7HxE5M7up4RNIzpQJp30ocmWUqJykCoUnKCRVwSwcb7TZhPXMmialcwvmYDOKAKZTZeDOdKAEPrfstWhE9lDOSKIG8VkIUWKioB8pUwFLuXZsBi9pmYqWpSiEyzlIOY6uczCpU6tNS8XWzZkmfOSnDqXLOVa0EqUCiakZkFO8askitGeA68NoSJqAuWQhRLd1MUEzHFFAJKnzILpUmrEPVJBiDOP4fI2A0NKNAGysXMWpE1VDi9nonTWHjmyloStTUSFFKgC1aDgIfigTROcK6op5QBBngcLaC/0PjEXfHXK3M20oaMYGUhj4lC1WT8x8IjlqJJLtdqB36FUAWZuqKixarejQ6SqlTyuSX86QIpKnBBCuJy5T0cOPR4hnTVlmWKHeDAMOpAduRgCxLdwQT1Y/l6NEVEuPc5f58IiQu7KBatSX8neJzmIYgB+uv0YBZTGyVN1BHzhCACbjmaCI1IIBFFaVU3xHuEOzLeoSzXK6v0HzaARVag6ciDHi5qx56/DWHlNH418I48Sa9YGmIU4LEj+kN6qgFUrj60pCpWbuTwfTpC5z+FXUx4JOjNzD/EiAVnhpLQvdgaen5Qw9CPNviYBxQ5fT6fWHKYFwK+XvMQl2bN6xF3tcuYP6fL3QE6vXpCGYdAfMRG6ho/nB+xdlzMSppYAQPEsndSOfE8vheAgw0lcxQQhJUpVgKv+XWLzaGPkbMQnMpKsTNUJYIcgE+ylraOqJNo7aw+C/YSCDNUkkkkd4sAs/wDCh3twpxjkczac7EomKnqzTETAoMGCUndygaAFvWAHxWNm4hfeTjmmLSUFnYFKsyQkHqB6xEJRSplBjqHGtdOsEYtFVnjlmp87/wCY/wB2Cdk4FE6dLlpBSCWLl3ZyWYBnS4EBuuwmyciO8LEqsW9lxqzioZj+GNcEK5ep/KIcCkIQEjQAB+ADB+cEZ+nrAVa1re6EijhnWPN290U3bfZ68ThVyZXjzJWxIAUEl2o7cbNS8XIIW4ABy35HTS4Y+hiDGSwy6EEpLl6VDOctrk6WMBH2ZIwkmXhhPlhMwETphJClTlBWcS1qGUqB3QlyQUlw7xy0YPEYTGz8wUsI7yWtXiEwLSQAX1qFsXIKeUFTe08/MRKUZiFFQVJVvypiSQlMvu7FLCgSARmpVoOn9qQiQqSgqTh8qw80iYtC1oKe7QTWZ3YUpKbks5IDMFdskyJ2GMqYBKBUFd6Jb70wZiCocGIAJDbt3jRYGfJEiWjCYfKZeX9tNmok7w9pYSSouCFEC6Szirc/xU5U6SRL/ZyZKSUoepGZIVmPtKO6+lAwYRffZvkmzMhUmVijXDTFVRMbxSZo4HdYioYNZiG12Lt1GGOHkAjF1mN3MtwlM1SSESU5SZqUsosfw+JLBMXP/GpE2Z3VETSf2bJIlzQzulyrIq26TybUc07RdrsV97TOXLGHxOCOREtyVZSd/OW3kueIGVZbjBHawqTh8JN3lTJ2FlzpswAsmcc2VRVoqYhCnD7ykZruYDfqIfdSka5sgI8yCG9IiWhIDsxVWyr24j4xXbJ2qZ2GlzHDsAomwVq4cXvfhEoJd8rq1IAH+uALOSoUHHEiha/GGlSD7JoGYAW5Mbcogq1HBHSoZ+FIQOX3SOZPnpah5QBEtYFGH91vhr+UQy0y3cICSalQYE8HOphVS03YDnd3Z4apZsG6H8r+cBMN6/oVfCGlgzDW7g/OIUo0PLi31yhFyK3D8yRfjWvnATS5NyCeQIDegjzHQkcgG+UDLAfeJtpV/Jnt84cgjTXkzVgIZwULFJ0Zqn/GPhDEZ3AYc2HL0BiScLABOarOwLH0Po8IoLIoWazAn1t7mgCZQLVceTV8h0iGcWqSeFWbz1iCU5cKmOr+G/8AdILRJ91cVJWOYHyaAklzswoxfhr1f6pEfcniW+rsYaoalqVBUxFhqbH6eND2Z2CZoE2YrLIF1Bt/+QgW/i9OQQdntiqxCiTuyk+NWVhxYPdXuHuJXazthIwplYWXQrLIQA96BS+RNA9SbxD9ovbJODw+WUgV3JcuyQ4O8ttKFhcnzI5ZtGb3yZWIbeUkMTVik2BPAv6QBW3/APq0Ty6lMN6vFQPuLQ1WFAxa5bsJoLEnVSXH+KCdrI7yTLmtwcgBq8W5jWJNtIAw+DxUvxB0LP8AGhTp9cqjACy0JKZKz4cypK61CVBwT5KX/djYdhtlGWla1haZmYy1DQhLFwCHPWx0iql7KE6fPw6SEiaEzpSmcB2mAADTItQ8uUdC2dJUlIGYKKQEvaoABN4B/fAUrwqG0hZcyn5/pExlq1J40/3holfTD8oCpWoLoMyQklkuC/kkltLjhEe2MJMXIUhIUFEEpKFZVAg5h7RpQAjVzSsEp7waq4UrwqyimxdyAOkPkqBajn+MMRxex4QHEtnbOxMxWZQWMrbjBKVFIKz4qPlSS/FuIEZOfNzHXKKJBLsOEfQWGTKT3mK3FCYkqSyGeWBmFTfM2dzd00o8fPc1LEizEhuEAZgJlCPptfdEoUcqmJSpKkrlkUIIuxFtC/KA8Etlj6vFni5eUhtb9TeAutn7fl4zEd7tJaqS8qpiQklSU5v2eRSWdQNDcFNw4KYe0HamfMw8vBImFWEkK/ZnKy1pcmV3vHKN0AACj1oYTs9siUpGMmTKmSJeSpbMtbVGtNDwjPY2ce8UecB0L7O5zpWmpygPR3Lqs1Xr7hGxTh7skcCWFubBooew2zDIwyVmq5wCylm3a5AOJY5q8RwroFiodXKoHv4UHLk0Awp51tcgXvCpVTkK+un1rD1IeoanU/pCA6pSbXNBeztxgGZFKYClqN51ePJlAXqeCR/u3nD5iXFSQnSgy+l/IEQh8LZQBQChFTZgW4/GAYouOHLWtjUMIHnYckXATzA9xeoPy9SEqCmrQe1fTTThWEtUF+daU05Utz5QA8tdGy0dnAJH6cLwqktYCvO7PYFPKHTZwc0WSRoOFKWAprDZYBH4WuLV0f64wEU0Zw+h4fkQ0KhFK+pZz1a/XrasKvDpdyK9T8b8dXuaREiXTdWtqPmU9LMSQ9eJdVoCOcQCdyo1IDetTblEK0BZAzEEGrLIPk0WWFw6lqShCcyjRIFz56DmT6NG32RsCVhAJs5lzvZFwm3hfWj5tNOYAdnuzISnvsW4TTLLJJJ4Zv8Ax9eEDdsO2iJS0ScwE1f7uXcIDUUtrDgNdKViTtJ2jYkO67WJSh/nal7E0Z+Nbew5GMVNJOYqRMBNXLCpfmLeUBqNtSDOlL7zeV4iGdykv8HbpFTJlBWGUBTuyFJADAA3p6mNRhQlaQq4UkFqsxGvk/0IquzUoDEGSpmXml7zgVBAduNPWAO7KyUTsBiZJDzEvk41AWgD+pJgbYUoz8BipABJlqRPQAHPBWUC5YEf1QvYiaZGNMpRqoKQagbyHLuQ1goecFbBCsNtJUtsubMhnsDvoqLmiR5wFz2LkIVJlTih5iAqUmY5qgEhgDSgOXyjYpDJAYc7NFRgJCUHdQEpcq3a1PLrDtv9oJWDlhc3M6jlSAklSjwAs5pcgQFk303ziIoVxHpGDxPbjFrrJwgCbgrmBy/8KRT1gI9uMeKfdkHmFkfFMBvANGCQTaj3tYiwNrdIHxG/uFKihYILKCQHDM7hQetg4rEqwac6XudAdPe/yQjiwHE8AXrozcYCs7Qry4SeBRpEwChFBLUKBqXtwaOATd5ZemYk+pj6QVLSaFLpNDTQ0I6aRwHtTsJeDnqlqBy+KWr8SDY9RY8DAV2DmBKsx0+MGScRnUCrVTn1itaCdnyVTFZU3AKvQPAbvsjgxiM8ouEGeV4hTEDKgZUSwR7RJUotYc4xEzAkT1SbqEwy/PPl+Mdv7KLR9zkLCKqQCWB8Z8SiGcvcmtuUcx7K4I4vaZUKITNXPURoAvMPVRSIDquRKEgUZFCkWAGnJjpHlEqsAAX3qfC/H0NYdNCQqwCqMohy7adbG3BxDlnQkAsdalhVn0NasWgICijqUTere4Vp1bQwpfLXW5u2tAKjTXhEiTcB+rB/Rms9vfAoDvvAqT4aOQaeetqAuOsAQtAq3U0cjon1MQ+0Ad4MDmDNWjUrz9awJidooQrL3iXBAYKArpRy3QAHnWJFTibhtePldq8foARNmqBA0a5OvSIEzAwqWfQGpIZqCgs7DS4rEapIUGzKY3YkKpZimtPgIWVIyA1Wz6qKuTEl2tXnxpASO/HyI+XFrOffHphHGz/0++g/O9ojWpRNiANKCleVB600hq5bhzTmx9wLAm4J5mt2CFct9XV4i5ApUXag994KwmFXNmJQhGZZoAG4FyDYC7qPHR4J2Zstc9YQhIJ1JfKml1Kv5PwbR97s7BSsFKyodSzdRLqUXc3JypBJpp1gItlbMl4KW535qhU8eSeCedzroBke2HahEqbLlqmtNmA5QA58SQmj7oO8Ao0oqNDisQpSnJcn3fpHB+3MhtqT1ElwpB8+7QQx4flAbcpd1KJDe89dSTV/M87PBdjcPjEd7OmzEEDIkSykAAVdRUkkuSeHHWK7AnvQlQASCmw51PE1J6kxrJGXB4deJmgvlJQkO6Ut1qs8TQBrVgF2f2MRLSEpn5wim+hjxbdJrVnaKbtL2TxKMV32HlqUlkqzIZWVaaeF3NgbaxWdl+083Ez5iDuA76ANKgFzrcHTWNRtHb83Do7yq0ApBIoQ+rHR6ecBytOJxUnGCbiUlEzP3m9LMtyF7wAIFGpSOqY/Y0qZNTPNVpyqCgoi1UuOjQRhu26VoBUlRSotWWVJcNRRAKRcXMWKNq4dYAUgAaMMjAUozUgIsEWSSWD2dRFPhCbUkgyJoLkGWulx4DFiheHIGUkUu7xX9ocCFYeaUzEkpQVC4LCpDVBcAjzgOc/eFOorw8xIBZJAzOMpUTlAehGXmVBopv8Ajqv/ANHE/wDxfpF/isUwJfT5wNhprpBzH0EBuXAb2enN71Y1/wBoiyh3Zi3tCxHPQVOsMmKWSOBfOcptVnZyBRt7lQ6KyQzEvQ7oDcqAOeAYgwDiokgVL1uwsdTU+XO0c2+2VKjOkAhv2asod/8AuF9TyrryjpBnKO6nKHDAuQ3UsSCK9SDHOvtVltMw6sylZkzBUAMxR4aAsSSa/BoAbsN2Hlz8KrFTgpY/aCXLSWolJGY8VZ7Jp4au8UWA2UqSSFpImg5Sl6g0o4pUx0zHSJ+C2dJTKmJR3cs966VKfcKlhFGBzE3a4reM72FxSMRiFd45WgKm5ibl2JJ4gqccD0gLrb20fuWCUEZDMRKABCm3lKSlSgNQFKenCzWpPscSUpxJYMTKDkVJAWSlPMbpbnGp7SbImYvDLky2DZV75bwbxYAEhR8I6wTsPZAwkhMgVAJUot4lkuVAVYWA4BI6wBGImAEgJrQk8LUfTU8mPKByjUVL/hZ+Lu/5uHh6p5Cru/UlibAktduo8oDxEyt9d0vfSrc6Nz1gJMRMIokcKD8qAWFXZ2taA5agSxGZiQrdIYgXObgDe590enTioUYUCTwYFnJu9xrAUvDT89VgJDjwqK8pNQ7vpxbdHAQFomWA7Vo3BuPFtX426+WACXr7Rp8hUi1dIUynApYPvAGrjR2B1p51cwyZdOVhR3PEtYPdq++xzQCkkWFfP1cfVPSKYoirPVqJP+VXJqke6oXMCWDEC2o47z34vXXhmj0hLVYi3ssa8E3BevEj+9ANRYu3N6pe1TqaeF+twYKwmFzrGYsFHxZXLXql9OF+lzoOzPZsz0iZOGWXdKRcsXBBIcDnzLPRZsdubKw2GlLnISQZSVL/AHhsAXAzFrcS0AVhe5lICJBZLVFHUeJLO9eIAFhAWKxBce0TTkB8gIw+G+0rBEgBSwSrKHQdaZibZda1jaTlJlJKllgLn5CAhx2KTJQVrP6n8vhHGe2ksqn99rMD9Smnwy+6NvjMavETMx8PspAsH59L63ZqRUdr8I+HStvAtieIUli3Jwnz94GfZ+oTZQSboWAehq78WcDoY3G2pQnEoUd0oUkgMxzCvN2t5xzX7N8VknLlmy0g/wBSVj/SpUdSXIJWTpTQaDn8oDjnZqaqTjEAsDmMpTildwv5l/KOs4vAGZhpkogArQW4AgZkkjkoCOYdtcEZWMmZaZmmJPNQckf1PHWtm4xM2TLmOAVoC2fiHPoX9IDG9jyGmITMCjuk5T4dKniW/wAFuGok4VRIBmONd0eXP3xBI2cmSVKloS6vFkQkEsaWIe5vF1gCAkEoCSr2Si3IkOIAb7pLIHgS1yQQ/m7++BcfgSZUzuyreSpKUu6XIIDliWf61i8GYK8ICWs9X5CzdYVC1H2SKtpUDWj/AEYDje3BMkDNOR3IW2TMoAuxcEA0LVHTSB8PtLDhIAMth/EPkYI+31R73CghtyYdKupIenSOXS8WtIYKIEB9GYuauiJQIcEuEjKwIBFwxuwucpaorMHAr4jQgORejgEh6kP74bNmhJy5gHDpB4UYMBfzpfjEC1hd1Agsoghxl5OzFwDVxu2tAem4glikIU5dsyspbLohJ9SC19A2C+1eXOeRNMsiWhCgVA5sqlEFlMGFgxsa6xulLZTJIQAQLak6cBo1TUwRhpdSSytGzUd2oFAAmup4gNAZXH9tlTMDLM7D93LxDy3E0glBBExYSQTmZ2JJc1s0Z77MJATicSArMpASEkskqluo5mcs5EstXgxjY9qtjIxaUy1TChYVmSouoAMaFqAVapGnng9pvs/Hy+5zb0hKSa75Lh6AahJpYhgaQHQZHaAI+8pICRSWhTjeU6XfSrm2iYGm7bQ7Z6qPOzOPjxFjZjGW2AO9lzZUxClJBSo5cz5vfV6s3PSJ53YyXmKgpaQ1sxb1If8AxQFlh5ipk0E0ZYNMzgB8xUK1O7S963EXcgDwhKjxLaEcXv1eg9qrVGzdlCUEAFZagSSoPoGGutCCA70gvDTAX5kUUCCNKulyCRQtVvavAWuQAcW6N5JAL21400ECrxCR+Em4BygngQHNvz1gReXM6c7jiVFIYK4mt9CDxIAAhonOFVNCzlQetd2rdLWYBmMAQsAuDvWBSklhXVjWrENrUMzwwKBBJLcKuOiaEEueYe2Y3gyZqOQ77hbMW8TusjKXqBzzHSJUqK1hKHK7EIBUKigt8GNnYUgEEumViSK2SauWJSVEm3G4e9tn2Z7KFkzMQ51CCG6Zg5La5TX8XCJthbCThQFzAFTSzJCRQ3oA4Kn1sNOMW87HLKWLA6lPwB+f0Qlx2LD5UsWPi4HlHOto7ekHDy8PMmAzp8hLpclRSpG8TzO9Rw/qY0W3ceZMmYtAClJQopSSwJAcORYR86Sdqz5uLRiF5lqzJNBQJB8KQKJSzgAQAytjTMxFGDhyQ178Y6uNsqxUqXnFEpCSAaFYAClEcD/qYXL47a6Ms6YB4XJS/A1HuMXHZGcN5JFXCk2d2IJD8m9YDSyJIF3J1Bf0FH615coslbIM7DTUsxmS1BHEEMpFLNmA9IF2Zhc81mIrU2NatzI4trGqEkpGVCfJ2udfzAgOO9kUf85J/mJ/wn9I7glKcocX4xyXBbP7javdsdyYtv5VIUpLt/CRHWUIJA+tYDFfaxsp0ScQkOEBSJhGiaFJPAOSPMQZ9nqyrZ6CSGzTAmtcoWXcXG9mDcAIudp4BKwUqKsq3CkuMp/p+rRXydnCWgy5YCJbuws5uRoHMBZolBRApl1toOLPrFkhVbUpVyB6RS7Jlrlhy7E3zOW0YFNf9/M0TQRWzPmZifSloCxJaunn8obInhQzAgg/XGAJeLSXyu+tFaaGkNl4txa+igb8w5LQHOvtYwUvEYoZyp5aEpBCrO6jQg8Ywcrs5JIqpdyLjQkfhje9uG+9L/lRdh7I4RmZWrv4lf5jygOqhYFLKLV4nR76mx94EALS6spOYlyp3QbuWCUsroWJYOzPBJZ8hDHQPTKKl2tpU1dukQLxCZW6tYClMyQs1IagJUDQqHAdHaAHTPls5mJJqGdAAIoczLYl+JoRcWgiVMT7XiUyiSpzRnAAIa4DvrV9WGfbOllKNQ4SQCBQkeI0s5tekQ4zGDKcpCnTu5WVQgByMycrCugLGpdoCBWPQSTvFNQQVkB6glQdQf8AmJYjQxme2GAmYtMsyArPKUooqK5stApgxBSCLu9yWi2E0BSipTtfKVAZdH0cAX6dYVLtRV9To1Rl19+mkBF2ZE+VJSmcQlYLhiFqBJoFJCSHpVi4DWvFmnKGYJUK+EG5c7rUVazdCWYC4XFrdIYqJIdWimd6JofNqA1MF4uYCAnKlRUyikuTT2nUl+TkUcMNYD04ZahNPwuT0G9f6bhAqiFBrNWhUk2/DoWalzqwpE65dzctwoOrl60oU5qWDwMQpVlasykKITYkF1l6tuity8AsxBZmL3ZySQONPVTZU3reJUSys8VUepYXo4DuWFda0DwsvDADdLA1JIDkg36P5AWqYsdjbAm4lRCaSqbzEAcw6qg3ahL6CsAPsvATJy+7QCaUKqDq1WY3sNRWOjbA2HKwybhcxt5RNQ/DgPefcH4PZ6MMjJJSxbemKHv5ngBAy1By2tyfErmo/AWEBNOUkqKki+p4cBwHxgTETNNYcpfCBsVOTLSVLIAFyYCq7So/5acLky1jzKSI4XhjUcmjqO0dvIxBZMuVNS9M2+wPtAPlBvUpOt2jNbJ7LJmz5omLMuUhQdQTmO8S1CRRg5PBqQFZtWW6Ja+IKD1Szf4VCJeyxPfpSADmdDHV7DzLDzjrKPs0w3diWufOUkKCqZBViNUG4+A4QRg/s8wEpQUBNUoEEEzSKguDugawC4HBiWBmopq8VEdD1IHwgnCormqSeJcv76V0i37mSPZ9VKPzhQuULJHqfzgMb2hkqGMkqCkBKgyg28VJB1ezFOmkWWExyCqdLCiVJWgEP4c8tJSl9HqWf2ucX86dJOUlCCUvlJSCQ9CzikQna6RZh0EBXYqWosAlRpoPoxAnZU1ZDpWBcuG8hmFItVbdHGBl7drRz0rASHZU1mBozMcurdT/ALnlHpOy5oBBWgl6E9bMnSA5u2VaA+jQLM2utnAobFxXo0Bd/cE6qSBwDn8ojXgZWqvRLfOM+cfOVZJbj9M8RqnruVFNneWXrwY1gD8Z2Uwc1ZmL7xRIAbOAKADQA6cYhl9ktnJDCTqT++m3Jc+3xMYbtH2rnyJhQgoIDVKVPUcHED7I25iZ0pMxUwAkqoE8FlPygNlLDsokFIDhYFCOI3ADUPcW1eIJ+GWUjeTuqLbhys5ZskxJ8LAua1IBcMatSkh5cokGjhSGFhuqUQbkj5C0VuIWlqkGrkqys9PCQGvYsT61AfGrUVMCACXLAoJ8mo9b8LRAWYAOQbDRwKkkgl/edGiZAGaqqZruSKC1TusWsH9Y9KksXBJ4qJJI6jNuhqMKmkBCUAAqKTTgklrvYO93DvDFywT7hQg2FqOW5AM1YJbU0a5r1ZxUU0Bck1iKfUEuAGZt6vob1sN7jwgBEJAUCC+9V60Ggdnt0HKLQoAG4SSxJLh9Kh2B6sw0tAE1PNhoCCaUoQkgvplrz1EG4VKilyCBRwUqBrQZqlKjrkAYa6CAFCSQ7ZRQP4aNXIrMzVYkne0dxEyZaUsDlDVdikU47xDEsWd6vzM5lkHMwIrbKKkAM4UMyhUFwLBhSNL2d7KZss3EBgA+Um9Lkmvnw9SFZsHs+vEqExW5JdzZ1/0kU/0tq5jfYSfKlpKJacqUcBQk89VaxCVBQKU7kpNHDB20TwA4xHNAyoYZaOEWYXOt/fANxWIKzWg0HzPOAZq6sLmJpi9BECmFT1JgHFQQCSQABUk/OMVtfa3ezSQxlo3QhcsLQs8SkqS7OC7sIk7RbYUtRQl8gvShegBKmvUADrGfODm5c5nMoFu6EpWUpIfxXBLEOeL8YCwUe8WVqSgUS6UoQlJAejVLXo5rxEORtKVInTBNJCJ6E5VBJVvpcMyQSXBuBcCGqkSko3pEkTAAy5cohVHbOUTUgkHkebuYMwuwhM7iaa93OzEdHNaWzBPrpYBqJ+1VIoQaMGcdOLRmMZ9o0hJKR3hILUS1v5miH7QsSUS5SAWMxZJPJAH+pST5RgNvSwJylAMJgEwf1gKIHQkjygOudmtq/fZXepJTvlJSwJDAFyXFwRTnyi2+7D8SvVvl7i0c7+yvHsqbJPtpC00N0uC/CihelI6RKl0dJYcg3zEAHtKVlQ4/EnUmjjn1jOytnzhj1zFLJkEJCJdWSciHUzgGoXx8UaDaeGWoAhZDEDKwYtWupq1iBygSWtYooAvcgAaMNfi1oCLEYbNvDeIqnMlIy+jcoOQhW6+ZJAALFTAvxAAI+RgjZ8gXcFqnUcqCCFAAuTWmtNRYXfpcQA3cq4JNhcmmt4GTg86lEldC+VmBoOIDivP4xZjFDMBrUgmwr1NffEiiCQbevWAqJ+FWUgILDzce8ekeMqYPaB4ug8etIumS7Ek+Vf1iCcBq9/rX6aA4v2/ripn9PTwJg3spL/5WW/Ff/wBioC+0BT4qZqc3Bq5QLRb7Hl93JQj8I+dYDUYtUxKvYU1EnMp7C4LJs4oCWPGAlEuGIqS4okAghzQ010ctprfS/wB2P6/9UA4X90Oo/wBMAAkFzRzSpLANoBZAvXxVhZpZhUKYsLC1y43R/ETWkMleAfzmI8D45n9r+cA/LUElzokJDDmzUH8Xpdojdw6nIPho+YG48ICRXxE83EEyfEOv5RHj/wB4voj/ADQCSZSeCaJdKcxZr0ewajggnRqQUgB05E51qYICFJUQCAGTQEIIBDgO3SC/amf2nyXFx2Z/6xf9kPjAWXZ3s2EBMyflVNYMkeFB4Dje7CNBPnBI+USJtFfM/ef1D5QEOPxiJEszJtABRNrctBGS2NtleJmiZMOUqBAl2yjhWvXrD/tK8J6yv/tTGP8As+/eL/8A6ZvxVAdKAYRk+0G3AXQg0/ElQZRuWI9G4xe7d/cL6fMRgp/gV/MfnAQS9kYlW9JXhkyx4ROmAKFNWIu4Lkm/kC5WILeFTD2jQlz4hmTUMXzcAAIZ2T/cf3/nEW2vB/V/pXAXuwpCZkzNMlqWpNRU5U1vlLBRtoQK9Y1+MmOBSjgC2tdIzHY3wf3vlGh2ldH83zMBz/7VC03DjghZ9VJ/8Yy21E5pEhd8meUej94h/wC+sf0RpvtW/fSP7M/54zi/+kX/AGsr/LNgGdkMd3WMlH+LKXsyxlr5kHyjtOHKymoApShNGFtDr6xwTA/vEfzJ/wA0fQkzTqfjABzibaNfW2oZoAUmja3+h9fCLbG38vmIqcB4Zn8w/wAggLCTOGQJIVxzNTRtenrFbiMSJqyiXMCVXIuacwWD/XI9GvREZs/vB5fGAt9kIMsqQp75vED5v0akHjAEl+8U/BQSfVmtAuB8Xkj4Li8P5fGAqcLs4AkkkEOymAB8ha1uUSqOUpC5jsHJNyRxY/KBe0V5f86f8kyKHans+XygMZ2kld5tFQuO8J8h+oEGzJhBICT5N+cNxf8A+RnfzK+Jiedf0+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xQTEhUUExQWFRUWGBoYFxgYFhwaGhsbHBgbHBwcGhobHCgkGx0lHBwaITEhJSorLi4uGCAzODMtNygtLisBCgoKBQUFDgUFDisZExkrKysrKysrKysrKysrKysrKysrKysrKysrKysrKysrKysrKysrKysrKysrKysrKysrK//AABEIAMkA+wMBIgACEQEDEQH/xAAcAAABBQEBAQAAAAAAAAAAAAAEAQIDBQYHAAj/xABIEAABAgQDBQUFBQUGBQQDAAABAhEAAyExBBJBBSJRYXEGEzKBkUKhscHwBxRS0eEjM2JygnOSorLC8RUkNEPSFlOTszVUdP/EABQBAQAAAAAAAAAAAAAAAAAAAAD/xAAUEQEAAAAAAAAAAAAAAAAAAAAA/9oADAMBAAIRAxEAPwBUpnXCpnkpRh3eThdS/U/nFthASSxqA5YgUdm+MKsKyku5JA40Zw56AwFWjac5NpkwdFq+DtBUntRik/8AdWerH4h/fBE/DFL0D2I4OLNygYywA6kgmxDe+loA6T23ni+VXkR8FQbK7cH2pfpMI+I+cUgwaFEF8ocg0JbrWr0iP7mkg6Udn5QGoR2ukK8SZqf6vyU8PG18Oq2InJfipY+NIySMCCLw04Eix5W/OA2aVJUGl4wk8TNJP+YQ1eAn3TPWQ/8A7q/zjGqwiuIMKiXMTYkEcC3wgNPPw+LAP7Saek0/nAycVi5de8mj+YqPuVSK7C7Smo8SppDGytWp4ngvEdpVD93nNS/eBJpp4UprAXmD7XzAP2ksK/iFPUMaxe4PtFJWzqyHgqnvtGY2Rj0z0vMXh0rdsiwUnkXJN+kW6dghQfLLfTIsl/8ACIDTJU9jSFij2dsdUpSSlRABDpzOG4NF48B6PR54R4BYR488ZvtjiyhKAFqSVPazBrn6uYC1m4xXeZElNACQ/F6WoaQcFRzfB7aXLQpIVVTAGjgD3/RjT9lJzpUDMCy4LBT3qTYGp9GgNE8eeK3HbakyjlUre4AEn3RDhe0UiYpKAohSrApIeAuHjzwx488A/NHs0R5oV4B+aGlZhpMITAIuZEJmGFWqISqAwm29sYdZR93XLSRUqKSG8stYkRjMGkSsy5KlMEzGdvUANQ6sKGKrB7PSUsxW7VeheyaaUvwMSzNmAA7tNWrWocHVrtekBYbaxEnvE/d5ko3BJmjLbjmofzizRgMIR+/S7B2nJNfWsZQSUrK3QoirGlXY1Ibrzh03Y0tK2GUoIyqKQMz5hYGljfkYC0ky+8mzGJ7tILHMjQeyOfEQTj8ImXLRMDLJLpRlBcmz5bj3RRf8NkeFg4OUApYgnVVSx5Dh1hkrZUtKSVMxIAYEFT3ylTWp6wGqkbFzy8xypzDNlKGKSdKK04RUYXCZycrAApS5BAU9HB6g05iAZGCSVJIJBIIcOdG3kji7UtzhfuUyW28Kmg7ylnJ3i1qveAtJ2ECpypVCtqVJAbiWvEWLwYlq7tVVEEpqOHFqaRWLkzUlyuYjMRvBanOj0VUdHfSGzUThmX3swnwmpoLe1X0tWAPn4FQUlBfMXKQAmutK8PhDJmAUCygymfK1W1sYhxCpqFZu/UlYDDMKgOwFU01hiMTO7xzNKll0hWRJJa4Dprpb3wCnBqLjKSQN4ZS45GkLInTB4FKADChLW9ImGKmy1FYmg94WKu7DrvZwPdxgROKmZe7dGQmu7U1uS/E+bwFzJ7QYhJbOTyLfpBo7UzS4VpfKcp+B+MUE7aE0rExaUbgAdJ0vUBRelxDsLtCX3bTEqbNmBQQCeW8LVsIDQJ7TqDB5g65T74nHahXH/CPzjNT9oyVFWVCw+8KJvbKzeGPGcmlCKAFwnxGvBwOvKA1WH7UMA+9VjRjzraKPb23ziFZUpGRJdOhtrVuMQzcRh2bNMJarIQBUPqQYYjCYY172YnrLT8lwFb3unN/dxi/2N2jRIlFPdupyyga14vAQ2bI0nqrb9kPkuBBhZZOXMoEHROanqK8oCJeLKyStSiTV73NdYjXNpTzch35coN/4YijTjWzyj8lGI1bJ/DNlnqFp+KYCywm3pypYSqYqlL1PUitorsXtOYokKWo8HUaaw3CbOVm/eywK1KqfCPT9lqqoLlKD6TA/oawDpG15oZPeryhqZizer+UWi+1MyVMIRM7yU9CtP0fUxTHZsx0p3RmsrMGsXci2sEo7Pq9qZKTyzg/CAL2j2mnLmbqghIcbtKFr34CC5naqdRsoYcHfq8U0zZq89MhYt401YdbQ1UtlFJKQRxWG9XaAsZ3aTEGuf0SIae008ag/0iKqcCPaQei0n5wN33MQFrRJCkBJZJfLlcEKBd6VLnhcRImYgy8yZiVEE7wVm3XLJKc+5q+jinCIcVjpQGQYWU2YmpmGopfOHuaWiOTjkJZKMNISDkLZVmmTNqvSsBPPxayyCpBKS7gg0A3lA2zZdQ/h50H2liMqULChNzKyk52yjeYKIJartYV6iJp+0jlR+zkMx/7KS29zfUAxBP2jMypSEyQCl2GHlM+fgUNzgGIxxSlGbJlepYEpJRoHBJAY8qXEE4/EIlAb0s6BSVJzOohRNRSgSR0hs7ac1mTkci4lS3uRojl8IfM2jiCqizZNgBoOAgB5m0kON93UyqUBKvwgMQwUW+iQlS93JndPBClBnIBAKeJEOXjsQSf20wDeDBZGhax+niBRxCh45qi6T4lHQ8+kAROlT0oUUylzCpQLdyq9DXdcsKCoAbi8Jh5E5IfupodJDd0ujqOpFSwEQJwE45RkWRQmh0U5rCDYM0jL3ZAd6tz/AEgFnYKcUVlqJqXIIIGYlIqebu9G5xCdnzCxUGZNyqWyiLgpKmdmbS51MFHs8vgkAgCpFLcDHv8A0+dVo1F+L/XlADyAoEFQlcnmymDu9M7vq49zQ1GHSFOVpNGLzJagahrKdm+UFnYiReYLaAmHDZEsXWdPZ/WArlyQAwmS2D+2bvyBLas8MRRLGbLL3O+Tb+z11rFodnyeKjfhrDfukn8KvM/pAVCZSNZqTayV6NqUfDlHkykBznJOhCC/m5DxcBErSWPefnCZ0/gT6QFQUod8y9Awlhiz337xNLCWb9of6R/5GLHv+ASOgEPGIVxMAAnDP7M0v0HyLQ/7mdELH9QH+mCjNVqTDFHnAKjDGjp9ZjfACHCR/KP6j8oa44x4rHWAmKE6lPoon1eFARYH/D+ZgbvOUJ3kASqWnj7hEXcp4n0ER54YpUAQqYMxS5cAHwhgDzy1NDQP5RW7REsVzOs2TbMeALM8U3Z3aeImz5iZr5UJOlPGwIfSih5HhAXbTGzUTZGUOAQoUfezMxA8vWAvViSFoRmOZYdIcVaJvuKOfr+kV0/ZEqV93xc9akIly0ply7rmkJNEjRiQ6jS8VmI7YYnMe7Ilo9lAlghI4Oak8TxgOs/+nke1NTcnw8dP1hf+BSaus1ZmSzNSl48J6uKfMNToIgViSdUjz+FICY7Jw7BytQAa4s78Hh42dh0t+zJ4OTx5GIUT1Oxbnf4xHMmh6X6QBX3eT/7SOFT7qw4LQK92h+gJ+mjJ4ntehM2ZLASru1ZV5swNqhLHQuHL2tFhs3a8ueCZZqPEkmoeggLs4pvwjgwb5REvGniYCUuunS5+MeUeNOFR+cBMrGfWaI1YnkH6n5RFMFNIjfp6GAkVPrQjoz/GIysn/aGKmtrTR/yiMqH1+sA4qPP3fnCaWrprDCsxGVHj8/jASKP1/uYjIiJzxpx1iNZL3DQBBb6MNCwLQOX59aN+sNUSz1rpAECc/wAYVKzAgXXgTEiS9dNfrhASqmw0qJhhXWkMH6+v17oCV4QQxJjypjXp9coB5MeCoa0KTAKTCZ2OhjxmQ0ZlEBIJJLACpJ5CAglpUhSyEghRoyiTUktUD2iTTjBu1e4wqZczF70470vDJIrUEGYdACBTmH4QbtPFy9mSTOmsvEHdlyxUJUbO2vOw5lo5UvaE2fOVOmKBmKOZ1EECjhIejA2gPbZ2pNxM8zppcmgA8KU6JSNAC0ajZPZkTZKJm7vB6pL3MZ3ZOA76ahDUKqngkVPuDR2SRhQlIDCga36wClmueQ4OPfDFAMHAHUsPKsTCa5q7WcpMCz8RkSpcwoSAKqJ3QOaiwA6teAeE0erWcO3FiXZ/1iuxm20S1mXlmEhNFAOlyDlJozXoeGopFns6dLlJTiZbT+9DZZSnSGdiQCUvel+dIE7Z7HxE5M7up4RNIzpQJp30ocmWUqJykCoUnKCRVwSwcb7TZhPXMmialcwvmYDOKAKZTZeDOdKAEPrfstWhE9lDOSKIG8VkIUWKioB8pUwFLuXZsBi9pmYqWpSiEyzlIOY6uczCpU6tNS8XWzZkmfOSnDqXLOVa0EqUCiakZkFO8askitGeA68NoSJqAuWQhRLd1MUEzHFFAJKnzILpUmrEPVJBiDOP4fI2A0NKNAGysXMWpE1VDi9nonTWHjmyloStTUSFFKgC1aDgIfigTROcK6op5QBBngcLaC/0PjEXfHXK3M20oaMYGUhj4lC1WT8x8IjlqJJLtdqB36FUAWZuqKixarejQ6SqlTyuSX86QIpKnBBCuJy5T0cOPR4hnTVlmWKHeDAMOpAduRgCxLdwQT1Y/l6NEVEuPc5f58IiQu7KBatSX8neJzmIYgB+uv0YBZTGyVN1BHzhCACbjmaCI1IIBFFaVU3xHuEOzLeoSzXK6v0HzaARVag6ciDHi5qx56/DWHlNH418I48Sa9YGmIU4LEj+kN6qgFUrj60pCpWbuTwfTpC5z+FXUx4JOjNzD/EiAVnhpLQvdgaen5Qw9CPNviYBxQ5fT6fWHKYFwK+XvMQl2bN6xF3tcuYP6fL3QE6vXpCGYdAfMRG6ho/nB+xdlzMSppYAQPEsndSOfE8vheAgw0lcxQQhJUpVgKv+XWLzaGPkbMQnMpKsTNUJYIcgE+ylraOqJNo7aw+C/YSCDNUkkkkd4sAs/wDCh3twpxjkczac7EomKnqzTETAoMGCUndygaAFvWAHxWNm4hfeTjmmLSUFnYFKsyQkHqB6xEJRSplBjqHGtdOsEYtFVnjlmp87/wCY/wB2Cdk4FE6dLlpBSCWLl3ZyWYBnS4EBuuwmyciO8LEqsW9lxqzioZj+GNcEK5ep/KIcCkIQEjQAB+ADB+cEZ+nrAVa1re6EijhnWPN290U3bfZ68ThVyZXjzJWxIAUEl2o7cbNS8XIIW4ABy35HTS4Y+hiDGSwy6EEpLl6VDOctrk6WMBH2ZIwkmXhhPlhMwETphJClTlBWcS1qGUqB3QlyQUlw7xy0YPEYTGz8wUsI7yWtXiEwLSQAX1qFsXIKeUFTe08/MRKUZiFFQVJVvypiSQlMvu7FLCgSARmpVoOn9qQiQqSgqTh8qw80iYtC1oKe7QTWZ3YUpKbks5IDMFdskyJ2GMqYBKBUFd6Jb70wZiCocGIAJDbt3jRYGfJEiWjCYfKZeX9tNmok7w9pYSSouCFEC6Szirc/xU5U6SRL/ZyZKSUoepGZIVmPtKO6+lAwYRffZvkmzMhUmVijXDTFVRMbxSZo4HdYioYNZiG12Lt1GGOHkAjF1mN3MtwlM1SSESU5SZqUsosfw+JLBMXP/GpE2Z3VETSf2bJIlzQzulyrIq26TybUc07RdrsV97TOXLGHxOCOREtyVZSd/OW3kueIGVZbjBHawqTh8JN3lTJ2FlzpswAsmcc2VRVoqYhCnD7ykZruYDfqIfdSka5sgI8yCG9IiWhIDsxVWyr24j4xXbJ2qZ2GlzHDsAomwVq4cXvfhEoJd8rq1IAH+uALOSoUHHEiha/GGlSD7JoGYAW5Mbcogq1HBHSoZ+FIQOX3SOZPnpah5QBEtYFGH91vhr+UQy0y3cICSalQYE8HOphVS03YDnd3Z4apZsG6H8r+cBMN6/oVfCGlgzDW7g/OIUo0PLi31yhFyK3D8yRfjWvnATS5NyCeQIDegjzHQkcgG+UDLAfeJtpV/Jnt84cgjTXkzVgIZwULFJ0Zqn/GPhDEZ3AYc2HL0BiScLABOarOwLH0Po8IoLIoWazAn1t7mgCZQLVceTV8h0iGcWqSeFWbz1iCU5cKmOr+G/8AdILRJ91cVJWOYHyaAklzswoxfhr1f6pEfcniW+rsYaoalqVBUxFhqbH6eND2Z2CZoE2YrLIF1Bt/+QgW/i9OQQdntiqxCiTuyk+NWVhxYPdXuHuJXazthIwplYWXQrLIQA96BS+RNA9SbxD9ovbJODw+WUgV3JcuyQ4O8ttKFhcnzI5ZtGb3yZWIbeUkMTVik2BPAv6QBW3/APq0Ty6lMN6vFQPuLQ1WFAxa5bsJoLEnVSXH+KCdrI7yTLmtwcgBq8W5jWJNtIAw+DxUvxB0LP8AGhTp9cqjACy0JKZKz4cypK61CVBwT5KX/djYdhtlGWla1haZmYy1DQhLFwCHPWx0iql7KE6fPw6SEiaEzpSmcB2mAADTItQ8uUdC2dJUlIGYKKQEvaoABN4B/fAUrwqG0hZcyn5/pExlq1J40/3holfTD8oCpWoLoMyQklkuC/kkltLjhEe2MJMXIUhIUFEEpKFZVAg5h7RpQAjVzSsEp7waq4UrwqyimxdyAOkPkqBajn+MMRxex4QHEtnbOxMxWZQWMrbjBKVFIKz4qPlSS/FuIEZOfNzHXKKJBLsOEfQWGTKT3mK3FCYkqSyGeWBmFTfM2dzd00o8fPc1LEizEhuEAZgJlCPptfdEoUcqmJSpKkrlkUIIuxFtC/KA8Etlj6vFni5eUhtb9TeAutn7fl4zEd7tJaqS8qpiQklSU5v2eRSWdQNDcFNw4KYe0HamfMw8vBImFWEkK/ZnKy1pcmV3vHKN0AACj1oYTs9siUpGMmTKmSJeSpbMtbVGtNDwjPY2ce8UecB0L7O5zpWmpygPR3Lqs1Xr7hGxTh7skcCWFubBooew2zDIwyVmq5wCylm3a5AOJY5q8RwroFiodXKoHv4UHLk0Awp51tcgXvCpVTkK+un1rD1IeoanU/pCA6pSbXNBeztxgGZFKYClqN51ePJlAXqeCR/u3nD5iXFSQnSgy+l/IEQh8LZQBQChFTZgW4/GAYouOHLWtjUMIHnYckXATzA9xeoPy9SEqCmrQe1fTTThWEtUF+daU05Utz5QA8tdGy0dnAJH6cLwqktYCvO7PYFPKHTZwc0WSRoOFKWAprDZYBH4WuLV0f64wEU0Zw+h4fkQ0KhFK+pZz1a/XrasKvDpdyK9T8b8dXuaREiXTdWtqPmU9LMSQ9eJdVoCOcQCdyo1IDetTblEK0BZAzEEGrLIPk0WWFw6lqShCcyjRIFz56DmT6NG32RsCVhAJs5lzvZFwm3hfWj5tNOYAdnuzISnvsW4TTLLJJJ4Zv8Ax9eEDdsO2iJS0ScwE1f7uXcIDUUtrDgNdKViTtJ2jYkO67WJSh/nal7E0Z+Nbew5GMVNJOYqRMBNXLCpfmLeUBqNtSDOlL7zeV4iGdykv8HbpFTJlBWGUBTuyFJADAA3p6mNRhQlaQq4UkFqsxGvk/0IquzUoDEGSpmXml7zgVBAduNPWAO7KyUTsBiZJDzEvk41AWgD+pJgbYUoz8BipABJlqRPQAHPBWUC5YEf1QvYiaZGNMpRqoKQagbyHLuQ1goecFbBCsNtJUtsubMhnsDvoqLmiR5wFz2LkIVJlTih5iAqUmY5qgEhgDSgOXyjYpDJAYc7NFRgJCUHdQEpcq3a1PLrDtv9oJWDlhc3M6jlSAklSjwAs5pcgQFk303ziIoVxHpGDxPbjFrrJwgCbgrmBy/8KRT1gI9uMeKfdkHmFkfFMBvANGCQTaj3tYiwNrdIHxG/uFKihYILKCQHDM7hQetg4rEqwac6XudAdPe/yQjiwHE8AXrozcYCs7Qry4SeBRpEwChFBLUKBqXtwaOATd5ZemYk+pj6QVLSaFLpNDTQ0I6aRwHtTsJeDnqlqBy+KWr8SDY9RY8DAV2DmBKsx0+MGScRnUCrVTn1itaCdnyVTFZU3AKvQPAbvsjgxiM8ouEGeV4hTEDKgZUSwR7RJUotYc4xEzAkT1SbqEwy/PPl+Mdv7KLR9zkLCKqQCWB8Z8SiGcvcmtuUcx7K4I4vaZUKITNXPURoAvMPVRSIDquRKEgUZFCkWAGnJjpHlEqsAAX3qfC/H0NYdNCQqwCqMohy7adbG3BxDlnQkAsdalhVn0NasWgICijqUTere4Vp1bQwpfLXW5u2tAKjTXhEiTcB+rB/Rms9vfAoDvvAqT4aOQaeetqAuOsAQtAq3U0cjon1MQ+0Ad4MDmDNWjUrz9awJidooQrL3iXBAYKArpRy3QAHnWJFTibhtePldq8foARNmqBA0a5OvSIEzAwqWfQGpIZqCgs7DS4rEapIUGzKY3YkKpZimtPgIWVIyA1Wz6qKuTEl2tXnxpASO/HyI+XFrOffHphHGz/0++g/O9ojWpRNiANKCleVB600hq5bhzTmx9wLAm4J5mt2CFct9XV4i5ApUXag994KwmFXNmJQhGZZoAG4FyDYC7qPHR4J2Zstc9YQhIJ1JfKml1Kv5PwbR97s7BSsFKyodSzdRLqUXc3JypBJpp1gItlbMl4KW535qhU8eSeCedzroBke2HahEqbLlqmtNmA5QA58SQmj7oO8Ao0oqNDisQpSnJcn3fpHB+3MhtqT1ElwpB8+7QQx4flAbcpd1KJDe89dSTV/M87PBdjcPjEd7OmzEEDIkSykAAVdRUkkuSeHHWK7AnvQlQASCmw51PE1J6kxrJGXB4deJmgvlJQkO6Ut1qs8TQBrVgF2f2MRLSEpn5wim+hjxbdJrVnaKbtL2TxKMV32HlqUlkqzIZWVaaeF3NgbaxWdl+083Ez5iDuA76ANKgFzrcHTWNRtHb83Do7yq0ApBIoQ+rHR6ecBytOJxUnGCbiUlEzP3m9LMtyF7wAIFGpSOqY/Y0qZNTPNVpyqCgoi1UuOjQRhu26VoBUlRSotWWVJcNRRAKRcXMWKNq4dYAUgAaMMjAUozUgIsEWSSWD2dRFPhCbUkgyJoLkGWulx4DFiheHIGUkUu7xX9ocCFYeaUzEkpQVC4LCpDVBcAjzgOc/eFOorw8xIBZJAzOMpUTlAehGXmVBopv8Ajqv/ANHE/wDxfpF/isUwJfT5wNhprpBzH0EBuXAb2enN71Y1/wBoiyh3Zi3tCxHPQVOsMmKWSOBfOcptVnZyBRt7lQ6KyQzEvQ7oDcqAOeAYgwDiokgVL1uwsdTU+XO0c2+2VKjOkAhv2asod/8AuF9TyrryjpBnKO6nKHDAuQ3UsSCK9SDHOvtVltMw6sylZkzBUAMxR4aAsSSa/BoAbsN2Hlz8KrFTgpY/aCXLSWolJGY8VZ7Jp4au8UWA2UqSSFpImg5Sl6g0o4pUx0zHSJ+C2dJTKmJR3cs966VKfcKlhFGBzE3a4reM72FxSMRiFd45WgKm5ibl2JJ4gqccD0gLrb20fuWCUEZDMRKABCm3lKSlSgNQFKenCzWpPscSUpxJYMTKDkVJAWSlPMbpbnGp7SbImYvDLky2DZV75bwbxYAEhR8I6wTsPZAwkhMgVAJUot4lkuVAVYWA4BI6wBGImAEgJrQk8LUfTU8mPKByjUVL/hZ+Lu/5uHh6p5Cru/UlibAktduo8oDxEyt9d0vfSrc6Nz1gJMRMIokcKD8qAWFXZ2taA5agSxGZiQrdIYgXObgDe590enTioUYUCTwYFnJu9xrAUvDT89VgJDjwqK8pNQ7vpxbdHAQFomWA7Vo3BuPFtX426+WACXr7Rp8hUi1dIUynApYPvAGrjR2B1p51cwyZdOVhR3PEtYPdq++xzQCkkWFfP1cfVPSKYoirPVqJP+VXJqke6oXMCWDEC2o47z34vXXhmj0hLVYi3ssa8E3BevEj+9ANRYu3N6pe1TqaeF+twYKwmFzrGYsFHxZXLXql9OF+lzoOzPZsz0iZOGWXdKRcsXBBIcDnzLPRZsdubKw2GlLnISQZSVL/AHhsAXAzFrcS0AVhe5lICJBZLVFHUeJLO9eIAFhAWKxBce0TTkB8gIw+G+0rBEgBSwSrKHQdaZibZda1jaTlJlJKllgLn5CAhx2KTJQVrP6n8vhHGe2ksqn99rMD9Smnwy+6NvjMavETMx8PspAsH59L63ZqRUdr8I+HStvAtieIUli3Jwnz94GfZ+oTZQSboWAehq78WcDoY3G2pQnEoUd0oUkgMxzCvN2t5xzX7N8VknLlmy0g/wBSVj/SpUdSXIJWTpTQaDn8oDjnZqaqTjEAsDmMpTildwv5l/KOs4vAGZhpkogArQW4AgZkkjkoCOYdtcEZWMmZaZmmJPNQckf1PHWtm4xM2TLmOAVoC2fiHPoX9IDG9jyGmITMCjuk5T4dKniW/wAFuGok4VRIBmONd0eXP3xBI2cmSVKloS6vFkQkEsaWIe5vF1gCAkEoCSr2Si3IkOIAb7pLIHgS1yQQ/m7++BcfgSZUzuyreSpKUu6XIIDliWf61i8GYK8ICWs9X5CzdYVC1H2SKtpUDWj/AEYDje3BMkDNOR3IW2TMoAuxcEA0LVHTSB8PtLDhIAMth/EPkYI+31R73CghtyYdKupIenSOXS8WtIYKIEB9GYuauiJQIcEuEjKwIBFwxuwucpaorMHAr4jQgORejgEh6kP74bNmhJy5gHDpB4UYMBfzpfjEC1hd1Agsoghxl5OzFwDVxu2tAem4glikIU5dsyspbLohJ9SC19A2C+1eXOeRNMsiWhCgVA5sqlEFlMGFgxsa6xulLZTJIQAQLak6cBo1TUwRhpdSSytGzUd2oFAAmup4gNAZXH9tlTMDLM7D93LxDy3E0glBBExYSQTmZ2JJc1s0Z77MJATicSArMpASEkskqluo5mcs5EstXgxjY9qtjIxaUy1TChYVmSouoAMaFqAVapGnng9pvs/Hy+5zb0hKSa75Lh6AahJpYhgaQHQZHaAI+8pICRSWhTjeU6XfSrm2iYGm7bQ7Z6qPOzOPjxFjZjGW2AO9lzZUxClJBSo5cz5vfV6s3PSJ53YyXmKgpaQ1sxb1If8AxQFlh5ipk0E0ZYNMzgB8xUK1O7S963EXcgDwhKjxLaEcXv1eg9qrVGzdlCUEAFZagSSoPoGGutCCA70gvDTAX5kUUCCNKulyCRQtVvavAWuQAcW6N5JAL21400ECrxCR+Em4BygngQHNvz1gReXM6c7jiVFIYK4mt9CDxIAAhonOFVNCzlQetd2rdLWYBmMAQsAuDvWBSklhXVjWrENrUMzwwKBBJLcKuOiaEEueYe2Y3gyZqOQ77hbMW8TusjKXqBzzHSJUqK1hKHK7EIBUKigt8GNnYUgEEumViSK2SauWJSVEm3G4e9tn2Z7KFkzMQ51CCG6Zg5La5TX8XCJthbCThQFzAFTSzJCRQ3oA4Kn1sNOMW87HLKWLA6lPwB+f0Qlx2LD5UsWPi4HlHOto7ekHDy8PMmAzp8hLpclRSpG8TzO9Rw/qY0W3ceZMmYtAClJQopSSwJAcORYR86Sdqz5uLRiF5lqzJNBQJB8KQKJSzgAQAytjTMxFGDhyQ178Y6uNsqxUqXnFEpCSAaFYAClEcD/qYXL47a6Ms6YB4XJS/A1HuMXHZGcN5JFXCk2d2IJD8m9YDSyJIF3J1Bf0FH615coslbIM7DTUsxmS1BHEEMpFLNmA9IF2Zhc81mIrU2NatzI4trGqEkpGVCfJ2udfzAgOO9kUf85J/mJ/wn9I7glKcocX4xyXBbP7javdsdyYtv5VIUpLt/CRHWUIJA+tYDFfaxsp0ScQkOEBSJhGiaFJPAOSPMQZ9nqyrZ6CSGzTAmtcoWXcXG9mDcAIudp4BKwUqKsq3CkuMp/p+rRXydnCWgy5YCJbuws5uRoHMBZolBRApl1toOLPrFkhVbUpVyB6RS7Jlrlhy7E3zOW0YFNf9/M0TQRWzPmZifSloCxJaunn8obInhQzAgg/XGAJeLSXyu+tFaaGkNl4txa+igb8w5LQHOvtYwUvEYoZyp5aEpBCrO6jQg8Ywcrs5JIqpdyLjQkfhje9uG+9L/lRdh7I4RmZWrv4lf5jygOqhYFLKLV4nR76mx94EALS6spOYlyp3QbuWCUsroWJYOzPBJZ8hDHQPTKKl2tpU1dukQLxCZW6tYClMyQs1IagJUDQqHAdHaAHTPls5mJJqGdAAIoczLYl+JoRcWgiVMT7XiUyiSpzRnAAIa4DvrV9WGfbOllKNQ4SQCBQkeI0s5tekQ4zGDKcpCnTu5WVQgByMycrCugLGpdoCBWPQSTvFNQQVkB6glQdQf8AmJYjQxme2GAmYtMsyArPKUooqK5stApgxBSCLu9yWi2E0BSipTtfKVAZdH0cAX6dYVLtRV9To1Rl19+mkBF2ZE+VJSmcQlYLhiFqBJoFJCSHpVi4DWvFmnKGYJUK+EG5c7rUVazdCWYC4XFrdIYqJIdWimd6JofNqA1MF4uYCAnKlRUyikuTT2nUl+TkUcMNYD04ZahNPwuT0G9f6bhAqiFBrNWhUk2/DoWalzqwpE65dzctwoOrl60oU5qWDwMQpVlasykKITYkF1l6tuity8AsxBZmL3ZySQONPVTZU3reJUSys8VUepYXo4DuWFda0DwsvDADdLA1JIDkg36P5AWqYsdjbAm4lRCaSqbzEAcw6qg3ahL6CsAPsvATJy+7QCaUKqDq1WY3sNRWOjbA2HKwybhcxt5RNQ/DgPefcH4PZ6MMjJJSxbemKHv5ngBAy1By2tyfErmo/AWEBNOUkqKki+p4cBwHxgTETNNYcpfCBsVOTLSVLIAFyYCq7So/5acLky1jzKSI4XhjUcmjqO0dvIxBZMuVNS9M2+wPtAPlBvUpOt2jNbJ7LJmz5omLMuUhQdQTmO8S1CRRg5PBqQFZtWW6Ja+IKD1Szf4VCJeyxPfpSADmdDHV7DzLDzjrKPs0w3diWufOUkKCqZBViNUG4+A4QRg/s8wEpQUBNUoEEEzSKguDugawC4HBiWBmopq8VEdD1IHwgnCormqSeJcv76V0i37mSPZ9VKPzhQuULJHqfzgMb2hkqGMkqCkBKgyg28VJB1ezFOmkWWExyCqdLCiVJWgEP4c8tJSl9HqWf2ucX86dJOUlCCUvlJSCQ9CzikQna6RZh0EBXYqWosAlRpoPoxAnZU1ZDpWBcuG8hmFItVbdHGBl7drRz0rASHZU1mBozMcurdT/ALnlHpOy5oBBWgl6E9bMnSA5u2VaA+jQLM2utnAobFxXo0Bd/cE6qSBwDn8ojXgZWqvRLfOM+cfOVZJbj9M8RqnruVFNneWXrwY1gD8Z2Uwc1ZmL7xRIAbOAKADQA6cYhl9ktnJDCTqT++m3Jc+3xMYbtH2rnyJhQgoIDVKVPUcHED7I25iZ0pMxUwAkqoE8FlPygNlLDsokFIDhYFCOI3ADUPcW1eIJ+GWUjeTuqLbhys5ZskxJ8LAua1IBcMatSkh5cokGjhSGFhuqUQbkj5C0VuIWlqkGrkqys9PCQGvYsT61AfGrUVMCACXLAoJ8mo9b8LRAWYAOQbDRwKkkgl/edGiZAGaqqZruSKC1TusWsH9Y9KksXBJ4qJJI6jNuhqMKmkBCUAAqKTTgklrvYO93DvDFywT7hQg2FqOW5AM1YJbU0a5r1ZxUU0Bck1iKfUEuAGZt6vob1sN7jwgBEJAUCC+9V60Ggdnt0HKLQoAG4SSxJLh9Kh2B6sw0tAE1PNhoCCaUoQkgvplrz1EG4VKilyCBRwUqBrQZqlKjrkAYa6CAFCSQ7ZRQP4aNXIrMzVYkne0dxEyZaUsDlDVdikU47xDEsWd6vzM5lkHMwIrbKKkAM4UMyhUFwLBhSNL2d7KZss3EBgA+Um9Lkmvnw9SFZsHs+vEqExW5JdzZ1/0kU/0tq5jfYSfKlpKJacqUcBQk89VaxCVBQKU7kpNHDB20TwA4xHNAyoYZaOEWYXOt/fANxWIKzWg0HzPOAZq6sLmJpi9BECmFT1JgHFQQCSQABUk/OMVtfa3ezSQxlo3QhcsLQs8SkqS7OC7sIk7RbYUtRQl8gvShegBKmvUADrGfODm5c5nMoFu6EpWUpIfxXBLEOeL8YCwUe8WVqSgUS6UoQlJAejVLXo5rxEORtKVInTBNJCJ6E5VBJVvpcMyQSXBuBcCGqkSko3pEkTAAy5cohVHbOUTUgkHkebuYMwuwhM7iaa93OzEdHNaWzBPrpYBqJ+1VIoQaMGcdOLRmMZ9o0hJKR3hILUS1v5miH7QsSUS5SAWMxZJPJAH+pST5RgNvSwJylAMJgEwf1gKIHQkjygOudmtq/fZXepJTvlJSwJDAFyXFwRTnyi2+7D8SvVvl7i0c7+yvHsqbJPtpC00N0uC/CihelI6RKl0dJYcg3zEAHtKVlQ4/EnUmjjn1jOytnzhj1zFLJkEJCJdWSciHUzgGoXx8UaDaeGWoAhZDEDKwYtWupq1iBygSWtYooAvcgAaMNfi1oCLEYbNvDeIqnMlIy+jcoOQhW6+ZJAALFTAvxAAI+RgjZ8gXcFqnUcqCCFAAuTWmtNRYXfpcQA3cq4JNhcmmt4GTg86lEldC+VmBoOIDivP4xZjFDMBrUgmwr1NffEiiCQbevWAqJ+FWUgILDzce8ekeMqYPaB4ug8etIumS7Ek+Vf1iCcBq9/rX6aA4v2/ripn9PTwJg3spL/5WW/Ff/wBioC+0BT4qZqc3Bq5QLRb7Hl93JQj8I+dYDUYtUxKvYU1EnMp7C4LJs4oCWPGAlEuGIqS4okAghzQ010ctprfS/wB2P6/9UA4X90Oo/wBMAAkFzRzSpLANoBZAvXxVhZpZhUKYsLC1y43R/ETWkMleAfzmI8D45n9r+cA/LUElzokJDDmzUH8Xpdojdw6nIPho+YG48ICRXxE83EEyfEOv5RHj/wB4voj/ADQCSZSeCaJdKcxZr0ewajggnRqQUgB05E51qYICFJUQCAGTQEIIBDgO3SC/amf2nyXFx2Z/6xf9kPjAWXZ3s2EBMyflVNYMkeFB4Dje7CNBPnBI+USJtFfM/ef1D5QEOPxiJEszJtABRNrctBGS2NtleJmiZMOUqBAl2yjhWvXrD/tK8J6yv/tTGP8As+/eL/8A6ZvxVAdKAYRk+0G3AXQg0/ElQZRuWI9G4xe7d/cL6fMRgp/gV/MfnAQS9kYlW9JXhkyx4ROmAKFNWIu4Lkm/kC5WILeFTD2jQlz4hmTUMXzcAAIZ2T/cf3/nEW2vB/V/pXAXuwpCZkzNMlqWpNRU5U1vlLBRtoQK9Y1+MmOBSjgC2tdIzHY3wf3vlGh2ldH83zMBz/7VC03DjghZ9VJ/8Yy21E5pEhd8meUej94h/wC+sf0RpvtW/fSP7M/54zi/+kX/AGsr/LNgGdkMd3WMlH+LKXsyxlr5kHyjtOHKymoApShNGFtDr6xwTA/vEfzJ/wA0fQkzTqfjABzibaNfW2oZoAUmja3+h9fCLbG38vmIqcB4Zn8w/wAggLCTOGQJIVxzNTRtenrFbiMSJqyiXMCVXIuacwWD/XI9GvREZs/vB5fGAt9kIMsqQp75vED5v0akHjAEl+8U/BQSfVmtAuB8Xkj4Li8P5fGAqcLs4AkkkEOymAB8ha1uUSqOUpC5jsHJNyRxY/KBe0V5f86f8kyKHans+XygMZ2kld5tFQuO8J8h+oEGzJhBICT5N+cNxf8A+RnfzK+Jiedf0+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70" name="Picture 6" descr="http://www.championsgallery.com/Secretariat%20The%20Photo.jpg">
            <a:hlinkClick r:id="rId2"/>
          </p:cNvPr>
          <p:cNvPicPr>
            <a:picLocks noChangeAspect="1" noChangeArrowheads="1"/>
          </p:cNvPicPr>
          <p:nvPr/>
        </p:nvPicPr>
        <p:blipFill>
          <a:blip r:embed="rId3" cstate="print"/>
          <a:srcRect/>
          <a:stretch>
            <a:fillRect/>
          </a:stretch>
        </p:blipFill>
        <p:spPr bwMode="auto">
          <a:xfrm>
            <a:off x="1905000" y="1828800"/>
            <a:ext cx="5410200" cy="433702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Horse Racing in the Colonies</a:t>
            </a:r>
            <a:endParaRPr lang="en-US" dirty="0"/>
          </a:p>
        </p:txBody>
      </p:sp>
      <p:sp>
        <p:nvSpPr>
          <p:cNvPr id="3" name="Content Placeholder 2"/>
          <p:cNvSpPr>
            <a:spLocks noGrp="1"/>
          </p:cNvSpPr>
          <p:nvPr>
            <p:ph idx="1"/>
          </p:nvPr>
        </p:nvSpPr>
        <p:spPr/>
        <p:txBody>
          <a:bodyPr/>
          <a:lstStyle/>
          <a:p>
            <a:r>
              <a:rPr lang="en-US" dirty="0" smtClean="0"/>
              <a:t>Modern Horse Racing was first introduced by the British in the 1660’s in the United States as a rich white mans sport.</a:t>
            </a:r>
          </a:p>
          <a:p>
            <a:endParaRPr lang="en-US" dirty="0"/>
          </a:p>
        </p:txBody>
      </p:sp>
      <p:pic>
        <p:nvPicPr>
          <p:cNvPr id="30722" name="Picture 2" descr="https://encrypted-tbn0.gstatic.com/images?q=tbn:ANd9GcSTM4SPAJgtF0ZdWkVGSkWDU-0_a5z0XlaJvA_5m5GMhK8l9nuPtA"/>
          <p:cNvPicPr>
            <a:picLocks noChangeAspect="1" noChangeArrowheads="1"/>
          </p:cNvPicPr>
          <p:nvPr/>
        </p:nvPicPr>
        <p:blipFill>
          <a:blip r:embed="rId2" cstate="print"/>
          <a:srcRect/>
          <a:stretch>
            <a:fillRect/>
          </a:stretch>
        </p:blipFill>
        <p:spPr bwMode="auto">
          <a:xfrm>
            <a:off x="1447800" y="3200400"/>
            <a:ext cx="5715000" cy="324105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Horse Racing and the Presidents</a:t>
            </a:r>
            <a:endParaRPr lang="en-US" dirty="0"/>
          </a:p>
        </p:txBody>
      </p:sp>
      <p:sp>
        <p:nvSpPr>
          <p:cNvPr id="3" name="Content Placeholder 2"/>
          <p:cNvSpPr>
            <a:spLocks noGrp="1"/>
          </p:cNvSpPr>
          <p:nvPr>
            <p:ph idx="1"/>
          </p:nvPr>
        </p:nvSpPr>
        <p:spPr>
          <a:xfrm>
            <a:off x="-304800" y="762000"/>
            <a:ext cx="7010400" cy="4114799"/>
          </a:xfrm>
        </p:spPr>
        <p:txBody>
          <a:bodyPr>
            <a:normAutofit fontScale="47500" lnSpcReduction="20000"/>
          </a:bodyPr>
          <a:lstStyle/>
          <a:p>
            <a:endParaRPr lang="en-US" dirty="0"/>
          </a:p>
          <a:p>
            <a:r>
              <a:rPr lang="en-US" dirty="0"/>
              <a:t>No sport created more excitement, enthusiasm and interest in the colonial period and the early republic than horse racing. Presidents George Washington and Thomas Jefferson took immense pride in their horses and bred them to improve the bloodlines of saddle, work, carriage and racehorses. Early presidents loved horse racing, the most popular sport in America at that time. </a:t>
            </a:r>
            <a:br>
              <a:rPr lang="en-US" dirty="0"/>
            </a:br>
            <a:r>
              <a:rPr lang="en-US" dirty="0"/>
              <a:t/>
            </a:r>
            <a:br>
              <a:rPr lang="en-US" dirty="0"/>
            </a:br>
            <a:r>
              <a:rPr lang="en-US" dirty="0"/>
              <a:t>George Washington, considered by his peers as the best horseman of his era, helped organize races in Alexandria, Virginia, and frequently attended race meetings throughout the region. Jefferson rarely missed the meets at the National Race Course in Washington, D.C., which opened just outside the city boundary two miles north of the White House in 1802. The best horses in the country competed there into the 1840s, and the Jockey Club dinner and ball, a highlight of the social season, concluded the meeting.</a:t>
            </a:r>
            <a:br>
              <a:rPr lang="en-US" dirty="0"/>
            </a:br>
            <a:r>
              <a:rPr lang="en-US" dirty="0"/>
              <a:t/>
            </a:r>
            <a:br>
              <a:rPr lang="en-US" dirty="0"/>
            </a:br>
            <a:r>
              <a:rPr lang="en-US" dirty="0"/>
              <a:t>Andrew Jackson’s passion for horse racing and gambling was renowned and he once fought a duel over an argument sparked by a wager. Jackson bred racehorses at the Hermitage and operated a racing stable from the White House during his presidency. It was an open secret that Jackson entered runners in the name of his nephew and private secretary Andrew J. </a:t>
            </a:r>
            <a:r>
              <a:rPr lang="en-US" dirty="0" err="1"/>
              <a:t>Donelson</a:t>
            </a:r>
            <a:r>
              <a:rPr lang="en-US" dirty="0" smtClean="0"/>
              <a:t>.</a:t>
            </a:r>
            <a:endParaRPr lang="en-US" dirty="0"/>
          </a:p>
          <a:p>
            <a:endParaRPr lang="en-US" dirty="0"/>
          </a:p>
        </p:txBody>
      </p:sp>
      <p:sp>
        <p:nvSpPr>
          <p:cNvPr id="31746" name="AutoShape 2" descr="data:image/jpeg;base64,/9j/4AAQSkZJRgABAQAAAQABAAD/2wCEAAkGBhQSERUUEhQWFRUWGRgXGBgYFxgVGhgYFxcYFxccFxgYHSYeGh0jGRgUHy8hJCcpLCwsFx4xNTAqNSYrLCkBCQoKDgwOGg8PGiwkHx8sKSksKSwpKSwpLCkpKSksLCksLCkpLCwpKSwpKSkpKSkpKSwpKSkpLCksKSkpLCksLP/AABEIANwAwAMBIgACEQEDEQH/xAAcAAACAwEBAQEAAAAAAAAAAAAEBQIDBgcBAAj/xABCEAABAgQEAwUFBgUDAgcAAAABAhEAAwQhBRIxQSJRYQYTcYGRMqGxwfAHFCNC0eFSYnKC8RUkkqLCFjM0Q1Njsv/EABkBAAMBAQEAAAAAAAAAAAAAAAIDBAEABf/EACQRAAICAgMAAgMAAwAAAAAAAAABAhEDIRIxQQQiEzJRYXGB/9oADAMBAAIRAxEAPwBfgzZB4Q3RCzBqc5B4Q2yMLx6saPKlZJIj2IpMTSINij5IiWWPQImERhpECC6GQ5c+UUCXDPDZTiBk6RsFbCqakd2h7hdIAnzimikAi300HU8zKGb94hySb0ehjglsJCIiZTxdLuNGiwI6RP6Ugnc2tFglRTiNWUEBCMxU93AZue8CHEpj+wkeR+RjLR3QxVKtA8ylflEqDERMJQoMvXoR0i+bLbwjUc9iatpyBZukQ/0cZQVhybtsP1hsaZzFk6UCOUN5ULcTOzcMQPyp5gsAx2Zo8YswOvLwhnUIDQAqVq0GnYtqgVdg2p5kwDUT+UEzpZgCrgxbBp0yBlzX1i0xHu4B7MTEeFKaWOcH54WYVZPVoZU0p4sgJyFsu8Gy6YkQRSUV+kMShh9GMlk3o2GLWxUKQ6uI8XJI1/zDfK8VTwOVjAqYcsSoXJRDWiQWSR4Qtnywk2g2hqiLN5c+XhBytoTHTo0NDTEWfrDJNNfW/jC2hr2sUnza3jyhlKmhV03+HuiCd2ehCqCEJix4rSqFvaDMZKxLLK5s9hc+bQp9WOSt0Kf/ABZK7rv1uAVKDHLmdJZrlm6u3OPqnG0t3iHII5Mb8xtC3CsQQpSuFwkMk2DtqzG4OughTjuLLz/h5UMNCcqQ5u525x48Jvn/ANPUn8Z8XX8PK/tKvvUrQpsqg5IJygXItYnpHTaacmahK0kEKAUD4xwKjxY1ClSU8ZS+YB8od7pJYkDTlHa+zNKZVNLSoMoAOL8t+Uev7aPIVrTGa1ZYBqKo84uqlWfWE61F4fGKAnKi+ZUFoHCoqWptYGn1gAhlCuRbV1AAhLPOYxOpqCYp75hB8RcpEe5j5Vo876B6lVo6qAuzP4PL4HPKHtEqwbmXhRhMt0DwhpTzCglg4MOXRj7HdPNIBeC0KcPp5NC+mllVydRptDKUsAcz+kJkPgWyywYawNNUl7HMwY7t4xZUkkcn5frAchDqNxkTfkH2HW8BainJ+Gu5PivS2mwabO4gkBPM8Ibo8NaTBAgcbv7rRXOxCaJfCoJKQw/NoOTCEqPtMp0z5ciYQnvJYJmEkp752KVHZPJWgYvtE2P5qz2ojpfF/HuRpl04Y63g2iGUAaADRm9IGl3As7+fvgxILafKGytoFJdhWeKl8VjcFweRe3lYmAKvEkS1hCjmWrRPprsNQ0Jaz7RJMmXNUsHMhJIAKVkl8qXTYpc5WJteEucVocovsU10qbSkShIKypylSePNsNLpPN2EU0nY+oUFTalpe4luFLPRkk/ExrOyeIoqHnOCsDu5jKcImy1FK0P0JfqCDBmM4zLSJiFKCAkfiLUQlCQb3USNteXnEkcEF9iqXysktI4xOqp+HVMqZLUJSJuRapikd4oJN+7KQLgpvZi5AcNfvCpwYEb35aiOezBLrJ6Z9MqYES0y+7nd3+GcqlpVkzs6Slku23hBdD9oEibMmSFEJmylKSpi4OUsohPtAA2LO14oxyXTJZL01k6rDM0LZ0wfRgKXiKFvkWFdQflFE+qsz+UWwSfRNOTXZ5WVvWE06q6xXXVRdnhauaYfVE7dh6qkRNM14VMSYtTOSnUwLZgwUQEkwvVVc7mJrrAUkPAq0tvCpNsNIjgqSUCNDRJSNfOM7hCmQIcyp0OS0a3TGssfwh/jBkiQrew5b+kCUFWBb1j7FcbRKQ7uolgBcn0Hu3hctDI0GzKXNszRZLyJUEApfK+Xe5sSORjITaLE6hX+3yoTuZhKW8hr4MIqR9lFbNWJk6tQhQIP4aFF2O/EPSIPktZYPGmVYLhLk0aeuxYpqJySl5Uql74tupyAP+IVHFJGHy5iO/qkTO7a6kTA4deU8BAsFKuBzHONX2pxWpppk6mmnvGSmnM72CqXPCVSFKAdlJImAm7gEQvwvsbWrlEBH4N1JAUdXdSm0Is7fpEeDE8d2U5simEKrK6hlD7lWLMnKFJSoBaMpD8Gd/rlGdr/ALTcUKmXVTEEHRITLY+CQPnFk3tWuTLlIyIIIcg5nAzFwGPsm9jo8JcYnieBMQhQULKFjbxHltvFsJTWmSyUX0afsl2rmTO8E5ZmTAmYQpRKlqJTwsXclOZfhw6aw+rsQRVTaemE5MpdROSpSlJdKEpXnlS7WuWOVw5WklnD8lSpSCCMySN9G84kiqUFZ3dTu5vd3v5wH403yC5tKj9b9m+z8qhpRJlOEozElZcqUXJUs2uXfYDoI5Z2u+0/DpiZ1KUTp8tacqly+7Ce8CnEyWVMSQWY6KYeaztV9q82ZhFPTlxUT0fjrI1lJJQktzms56A/xCOY0NDMnrEuUhUxZdkpuWAJJ8g8M4/0G2jQ9k+3M7DXEsFQUoKKF+wpJDEtqlRADKGu4LBkUieqZUJJUUqUtyoFiCpTkv5mKa6qWtTzC5Ay7DToOsfYfUiXMSohwNQLG/I7GOr0w7iiWhElJWpTAC7kEqSGdamdiQjhJHIu9wsKxtRWUKIylSkoG4IDlILAEXPoeUY6r7bJXJKVTHzBVgCCysxY2H5iC4IAbTitlcSx6ZNPtEJckAW1Z9+g9IRihOMrQ6coyjR2WpWxJgOZOhT2Xxw1FOnMXmI4V87eySN3G/MQwnKtHsp8lZ5NU6ITZ5NtoqzRBZiCVQMkGixUxhH33iKZiTA657bfvCG6Gj/CUfhjwi9dcElnEAipyyWTc2AD7mNV2R7FgATKgZlG4Tsn9TG5MvBGwxc2Qwjs/OqGUpRlyz/yPhyjSK7Gye7ADpUFBQXfM4Y6v06Q7kywAIsWoNEM8kp7ZXHFGIJJkFOpJPMsSfQD4RaZn10iqbOgVUyJpSodRzT7X6PPOcazabzKpM50v5TGjpfZFSV0MhaUj8SUhSho5KeJ/Ev6xj/tBSAiVMFylNQA/wDQhf8A2Q4osVFHgqZqS5lSSEE7rcoRb+op8gYZF3TFS7PzzjKD+F+VJSQ5BH/uKdifaABFxzi/szRmbMPIXJL8+cC4vSqTlKlEqUHKi7kFc1iedki/hGk7O95Jlt3OYvchYexIbKdt9dzDckqjozHHlLZ92hkBNNM5sB6kCMIlLludvWOhY1PTMppoyzEqKSQFIIcpY63GgjASVsoKZ2ILeBdozDbjsPOlegrF5q1TCqYcxISx5JCQEjyAA8o+wufMQszJMwyloSSFJJBuMpAbmCQejx5iFKEEZSVIUHSohn2s1j13sQQGiujp0qWy1iWGN2Kr8rAw4nKFGIRIiIxoR7HzRbRygqYlKiwKgCRsHufIOYZ9o8CMhbpvKUeEu7OHYn4HdowwGwLGlUs3Om40Un+Ia+R6x06mrkTkBaS6VBx/jn0jkDQ67O4+aclJGZKtuR6eO8OhkcRc8als6ErmASPT0eIpmB7j4ExnqjtZOAcSS3ltbS8LZnaIznckHly8x+kc8rXYvgjbkP4Qqr9Q9hzhRQ44tFi6h8PAc4YKxELTe+tx9axjnGSNUTbdgcL7498u6QWQOZGp8v1jp0ktGb7L0glSJaB+VIHuvDvvoknO9svxxUUGTKhoFnVRI5RSs23gadMbX12iSc2MoumTeZELplY9usVVNYDb6ELZ9cAoJBv4xO5OXQVA32gzCaRBbUzUADV1yFpDebHq1ozGJY2qfhdFSJstSpsya/5Ey1qyZtd1Pz4RzjSdtE5pdFL0Uuolp5Nms59QfKMj2NYmaT7SVhFk5swUkhBt+XMFEuQLxVCXHHYlx5SoE7S4aF1EiU7pMtJSwDcISkuRsxvvB8qVlA94GjjWLa3s+mXUInS0ks4IRu75mClFKbE2AN9QdIpVPSVqKVBSVcSTsQb2blHcuUdDoLjN2XSZQKhmuCWZ2sXBFuennHL6SW6ykSzMKnloG4Uosk21VqwjptrF+W/UMRAH2b4WZ2JFTAS0LUtAYMVzCoJU27IExQ5MOcHjnwUmDnVtHQey/wBndMKBEialE1K+JanPEtQTmUhQUGbKlIUHsk8y+I7QfYfNSpZo15kg2RNIQojKDwTBwr1ZzluDyjuNRJSoJBRnyqSQLajQ35C8WqY6wuGSS9AcUz8lY5gU+mXlqEKBsc1yC4eytD5EwrMfrSsoUdyqWyVMgpQFgKDhJCcz68TP5xzTtZ9k8iYrNIHcKUopASHRuQ6BdiNxb1ihfIXop42jkuDAd4Xvwqa7XbntvfaN/gPdrkZFALQHSQq+ZL78jr4Rg8RwuZSTsswXSdRoWOx+WsPOz2KhGckjIElQs3s6C/1eG97QvoRdoaOXKqZiJT5Emz3Is7Pu3OFpEWTpxWoqOqiVHxJeGPZvB/vE9KD7Aus9B16mDNNzQqeRLDAnIl3u5yiMt2jw5KFBQs7/AEPP4iNJUzSiaZYsE2Hht7m9ITdpTmQm2ijcdQX97Q6bTjoniqYhkKszt8+cWnEFSyGVmBuRfTrFQkmxT5i3l6xRUy8pY6bHWJF2Oo/TNBMZCW1aDZYO8LMPLi+wEGmaADCJMsQQuqvCbEq8CJSphLqIYPbr1MJcTqQl78XPcRHbk6GVRTMxBXE9ifX0iWCpBmPqet/8RmcQxkaJIJ3VsOZJi3s12qUZhlUslU5be0rhQLEZy5HDmYXbx2h343VoBy8G/wBpM9ptDKBvnUpQcgsUnUi4t6O/KCuzuBLJKkSwlMwcRfuyVanMSlxY6DzEAyuzh/1OjFSoTVKXPXMJYgnukqvbiIzI6bAMAI39MrjUDs/u0aBydKKOx6ti6t7PjIxKWZsozFhuxcMfBoyk3sFkUpUpYALHIxZyBcOSxtc3fowjZYhVuW2+toFm+z7zCOTX6jVvswtVQrk5e8TYn2gMw1fUabWLRoPsrw4SJCSRxrBmq0cZgMo6AIKAPExHtBIzy0oe6lS0p/uUEv8AXKGC56ZFbkBCQUXYbDIlPWwB9IOUm4GPbNbUzQUXUUjUlJykAF9T74+TXBSQUhwQ4OxBFiIWCa7hx01iMmrBJStYzC+RHtAEWzPofAQjm2EooIrKm1x9dISz8aWCUhAWGNjYj+7YfQhtVBI1JTy3X+0IsRpFrDIQeJ2DM/iNT528YBNxYyKTMx2iw1FShU0JzAcKwRsA4OYMSb2UH03jA4/2XmyZRmIQe5aWCrMDdQJchKQAH4eYI6iOt4RXmSpMgJzrVNDPul8pJ5JdKm6AGGON4SE8c0cSUzMqHIlKVNd8wGvLwAfnF+LM4r+k2TEm6PzY3+I6P2Vwj7vKBUPxF8Sug/Kny+MY7tHSolVCkyiHFzlcJQvUpS7+ydnLM0bnBMQ76QhZNyGV/ULH3384vk7WiaKSdMWY4pqh+aR7iQIEr05pav6Sfdb3tBHaG85P9A//AEowOhTuki2hg09E8v2MzT1WVQe43/aJzZoU4cAbdI+xKnCVt9dIEzfKBoYj9JYZN4BF6ySHJsPfCahqgcqQQbDQvrpEMbxUrPcyy1nUeQ0bx1iT9nSKW62yjF+0BByocnTV/wDEZydQzp11qyp310hzTUCUjh156kwTNo3SQ2osTza0XQ+IkrZNL5Fukc97SJSg93KFmD7lSlKZ+UdC7B0iU0omoBUZ6rk65ZYCEpPR+8Pioxz2rZVRLUu4MxBItsfdtaNpgOOKk0k9Ets8ubORK555y3kN4KmJPlHnZk3GkVQ7s0eHfi10uZqEoqZoO2VU9FOn1TKcdI0lRUhnA8/lGZop6JU5SUl0SqeRIT4AKU7+ST5mGEnQkqd9OjxPJ7HKJ5MnBRfTaKpirmABPAmMTubGPqqfkSVE+vwjOPh1niGVUyUk+yvMegQkqP8A2+sFycPlGr7xcwewEpQSX48ylF1HkAyR1MLeyMwKmzZqicqEiWC280upzswQP+QjRUakKzlKVOFMotZ0gAAdAOXMx03WjordhNKBxZQUID30BtqLt5xGioitRmAlKFDSyM4f2nYkA3YPF1LI7+6i6BtoFEcw3s6W5+8+bPY7esdCGrZrYDUSQgFkMdNj53f3wJiKkSpKptSppaEuRpm6FixcsBte8MjOBGv1vGe7Y0EudSzkrXkRlzKJLJAFyfFgfF4LhFs22kIsJxbJLnVM1CVzVTGLkIShBAYFSrJGXKkDUsOZhFiPaetxBDSJYkpzlAVmJUVgXSkmyS27O0c2xDEFTFjjWpCOFGaxCB7LhNnv4wThWPzqQE085aSReyWCjZwFOHZw7A3i3H8WMZcn2ybJ8htVEniPZmdJUtM1JTMQAopJuUF+JJ0N9bu7iGHZefNShOW8sqLhrXOqTtpCuvxebVTQVErmqZOYEgkuNgWCXcsEhnjY4XSCVKRLGqRfqTr84pkTxTbFePkGo/tT84rUrKCrkH9BEu0H/qP7E/Mwvrpn4ahzBEcuhT7E9TMzMTcm589AIGIjx49KY4YdhwyQhBAnywUKSEJmHVJCiVOzMHV4jhOhhhS4MKcrKSpSVkHjOZSSzM5uU/C8KezmLCtmzUTEZQpkosxQoDhKn1LAgvzO0NP9QNOruaiyQ3HshyySf/rUeFz7JYGxeJY3jpx8KJVkTsIRrbnpBc9bB9vlA9EM2ZO6FZSfeCPIxHGSUSJx5S1t4lJCf+ogR68JXHkebJcZUYE0OVNEtSiQtKVl+Z7tJ+PviyVi0tFYCTbhWoaDvkJUhN/6TmbmlMOcVpglKEsSJMqmTlGqs0xfCnqRLTGZxLBp6AoLSlS83eKUC6krAHOxSBa2oePPyQSZdjm6NjQVyF98ScpXMBBd/YlpQ2rNrDbDayZOXlSOEarazP8Al2JPKFHYPsl38gTqpshUtSUP7XEbqP8AC4NukbGsnhICU5UpFrAAAdG36CIZ8b0VRm2iVTMlyk5lByke0WJ8BGH7QY+VJKmYC5J57CDO0XaJCE5RxL0A5Pu3OEKaKZUJys4cORpY5jxHVyBBYcfrBnNVQuwbFqiQFTpaiDlfKQ6FM5AUnQ2frezb9sweWUpSNCXUdXdRdvSMLQdkUzU8SgEgkEfzCxAvtG9kqOa3L63gc8dq0DjdJpDKWsX292vzhNVVPGon6cp9dvWLcQJAe4+fpd4za60moSCCxsbsCzlwTodoXOXiHRVmiTOuX2t5xhvtY75VD+G+ULBnNrkALP8AyheUnyjYzSQWNtbbB+fWBK66SNXDEHQ7abwMJ8ZJgP7Kj82H6vET1jbdp+zUiUVTEgp2CQWBUToOUZ2soVAKdJBTuSdLD5x6scikrRJOLi6YBSVKpagtBZQ0OsajBe0k2bMSgy0n+JQcMOZGkV4DhkpUoKWhKlF7m+/J290P5CEgBKEgB9g3wjXJHK/BZUyu9nLIO7elv1hXj8vKEp1e5PQWh7JpchIHPxfVoGxKmU6VKAyix87D3tDK+oj0ysiUC+n14RGWgEweugMtRDEguAf1iCJfC4AcG7wluhlnbsHloltwji4knkT7Q/SKe2VMmbJSAAJqcxSs2SlGUhaVvqhQsoHa+oED0FQyAk6bHVtg/WFWNH70ru1H8JPtEFu9UG4X/hGp5kRzg06Y5STWhb2B7XiVN7maGlLUyZilFwoAZEuDxJbRRZwOkbftBUS7S1FKQ4mTSS+WUhYNz/OsJSOfE2kc2x+olqmZZgYEM7MlkhwUtuOQIj7CJE+dPEvvCSnIQpTq7sJtmZgFLF0oJcC6hsYdHLxVCnC3Zr6GX3s8TiCAgqfNYJ7mWJSX2ClLWvwCFQwn06QmZUKTwy0rmB98qH8bqFornSZNMyAQpMsXKjwg82tmO7lzfWEGNdoTUSciO8X3qkSwBwpZSnICRY8KVRPObmuNaHRjTtmgwjGRT0kmV7ShLQ7FwHSFF+VydoQ412nXdKQ23W/Ll4x9OwyoV7WWUg3yghz0ID++K8FppUuac6QW3V4agQuEE2HKdLRThPZ1c5QmTQUjcn4D9Y1QmolhIAZI0H6fr1gGs7Ro0SfcYTTcUKlOQrxLD/EejCMYf5IZXI13ZuqK53djiDqmEkNYl+fWNaRbeMf9nnFMmqOyQPU/tGqq5rONeV9o8r5Mryf6LMK+gtxSaNVJdtnfy5CMarFFCplZSU5lsALMnQu140uNVYSlrHzdusYGVUZ6yWp7Z0geDs49YTjjybbKZPjA6lPmuSW+ttIAqpgAJiyrmsu0K8TXwKPSFJAIwfakZ5klGuaYw9wHvtFtfg9qx3IQiaQ/RwPg8QVLz4jToJtLClHxAKyTsLkekamfTf7aqI1MqYH5kpLfOLOXFJAtcpNswmGpQhMpvzy0v/WNdeYa/SG1OtuW8ZlU9paBpwpY8iwI+vGGNJXZ0cibHodDFUuyOMjRSpZKQW1AOg3v+keKkdAYzlTiE5Cm71bAMADZhpbTTzjxPamamxZXiL+oaKFljVCqdjuopARdIMJKvDkJJIOU8rX8BFiu1alukoyDcgkk/wDKAajEJRdlHzBH+TCpuL6DN5hHaMFLLlpUGFtH5iL62RIWgfd8yS3/AJS9P7VXIN+o8IzFFWAJAfhLHleHuHUPfXlTUkjViQRtcQ3kpdm1XRgMTqitXdqUrJncu2YbEHVyLsdLuY13Yqq+6yVzJuVQHAkksxZB4lfwpPD4htob4v2Ll5UrqOFYe44SWBJObkLF9ttYUmg+9jKgFNOhSUJSLBn41G91BBsCbW3eETW6GRZZhsz72tU2c6pQJIQ+XvD465RBlbXGZUS0pKZaJKTMSlOgWp5aNdTl7z3xCkw9KkFJmsuWci0sQxGhAB0UOIePQxGnwXiWozC6jaxfKLIe/Jy380MUVVA22zQ1E/vJSSlifnf5xlJ6wZrKta+10/QMHSpa5agAsqSTcFPIG4LnlAWLyMlRLJVlSvhJ1ZTEg+YBhEYcJUNbuJLukflUPW/oIiqV6ecSXhoHF3iWLXy6+F4FqMPBL955BJ+RiomaNt2IJSmYRuQOvCLfGGk+oVqrT0gPsZTd1Tkm7qN/d4jSKsYrwxADE+f14x5mT7SZVBNJGf7RV5U4Fyfcka/IecZijOWdKf8A+RHo9/rrBs6eVLVxAvoz6Cx16/EQMB+Ig34VBm84Yo8VQcnyOjV045vEA+ohTiqlZUg/m+Rh3MQFK1sG2BPR3UB8YzfaeoYkB9DuNwfreJo9mxT7M7gUrvcSDfwKUf7lt8I1lbOy0s5WhyrN+Zdh6xmuxw/3U9Q1CZaA3VKn+UOe1FT+EmWCwUpCTuTxOr3CGTXLIoo1ai2YpUlNgEhg1z0GwIhahZlzVpBLFlA9GfTyjQqw5D+0X12EJcdkd3MQsXBBT5j9j7jHoyjo8+KZXNqSSbPcAegLe+PVTM2gAO/ziigRnKw7DhZ+Zd+WwEEijALZx6fvCWF6fd8Qzen1fV4Hmywo3HlpBpSlIF/O8CVFSkJ9oEnYD4mBCNPh1GCkOnaGH3JKQSoJZNz9eLRXQSzlF/fE6iWBLWtWiEktzKQ/6fQguQYDUYt3oEiXYm6t2HUeh6nKIaSZgQgJSlWVFhyve77m58XhP2do8svvTlC5nEdrOSA/m8GzcQQAM7p3JdwT4jS0Zewg4VZswvo7Jdt7gR7Mmk/mZ+hJ92sAqqZeWygt903Ykt6+sXya2V+ZxroBqG25dY2zNH0+oyozJ4im+h4gCH3tZ4W9pJ2bKsuBLKVN4EP7n9Ytq8SAIa4uSxBt8wz/AAjPYktXcqS/CkMDuUksNdWSE+MbdnM2KKLKxSlPPRXxzeBj1SVNY77O3Lp8YSIxRQloGduFI/6Q3jAdbVrSHExRVy1EFYtnTMExUmnEs6pt47ud94VYxU2OzeTDXXlbWMHJ7TTqZ5iMqszJIWHHQ2a9vfAmI9tKmcGJQkfypA+LxO8T5Wuh8ckaH0qtSt1ADKkkBze5G1y2h8k9YjMqPxBkCcwU5KjwgszWuSxdhyjG0HEognW/n/iGi0pShSjdh7zp72h7jb2J51o7NRYinuwq1wPg4018YxnaWa5UUjcBnAsTdxtYavvGFw3tRUSU5UTDlZgFMoDoHv6GLqbHps+aBMUMoCiwGUO2+8TxwNSuyj8sVB/0YYFikxK5pCxLzLDkZSbBgxVbnt+kMp9WlRBK1LVzKnY9AOF/AQiwxCRLfV1q5WD7eLQaZybkJPwEUcV2Tc30GLqg+5gLGJoVIVZmY+hH7xEzraNCyursyFJAJff3x1mWVUMxgsbuG9N3izvHNyGL89OreUBTVFKjpcJPui1S+EPyt4QDRpfOnA7v5/KK5VGVXIcP4QGpUeGZ19I6jTo2H16RLDXsNxs3WM7WdoDOQmUCzs+/tav74AkUykSyX2f3Qsp6koVw6s146l4b0a45yyRsAkcuECPFUx/MQ37bwmkYupLP6iLzjQjDbGcil7tykhtSkhw/hCydOSsssjONFJGU2JfqP3jxeJZk5SbHly9YjLKZsyVKcDMv2hrcaBtSWAA5xqMtF9LNm/iBIE2wKErU5J0LEMSzA3OqRrePMRSvLxoZXd3ubliTfZrWjRzKpAUEIl5UAAAWLflurc5tYTYklrqL5gobGzW/SDfR1iyQgqQkvdt9LW+R9INTLKiAWflbxu7+MC4YSqS2aySQxAYXfXZ305wUpAlgKUVJykHUNsbJV++kZQDPsRoGkF2GYOBuSOLQeDRmJZGh0PhDqZigUvMorWdyqxt1dh6QjIueV/TaDOJoWxBGxg/F55ygWvctbS4gCaoRZVKJyPyjjvSgoAAuDBGGFlKPIfXwMVFTP9axdI4ZZtq5+Q+frHM5jXDC0tI31bxeClVSUe0oA7JTcn0hCqSqwvp12+Ued0w56Rlgeh1RiGZ7sNhv66QLLmJIIu7H6+vSKpq/r3RSoxlBBFRNSV/2geYEVLmfX6RSsR80bQZJZiDx8Y8JjjjTz3+7Ke9gPJ2jOKGZVtzpyjSzCTLmpJtlln1Z4KoMGly05w5UbcTFvBhC1LVh1Ygl0jB2ilUgh3G+sPMQqGUAEov/ACjnFc6gSq5fTQMB6AQKlsyhVJAGoJ3eKZhdVtNtobS8PQxtv8oknD0AhhBcjKBJeIFS0rWSVpZmc5iOYGlnL877xZiFbnyMlYA1zKcqJ9o6WFxB0uQH+uUKMUmkTQx0HjBJ2YQpahaCtKVFD6gFtPrWJ905dV/G5gSlVxP9aQR3hZ412CwhUsN0HWAKpId+fyi3vSRrEKkW8390cCgZcTWq4fYCK1xJWvkIII8ma2i9U0N6ARQNT4RNI19Y5nMtE+PDOMVhLxKMMPSXj4yrPBEmUCAT1+MQnpukQF7OB0S3IHugiZICRfXlFEuaQoHlFpWVrD9NI19hlQlEx6qn9eUHTJbWFmPwisJzZn5fOM5G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48" name="AutoShape 4" descr="data:image/jpeg;base64,/9j/4AAQSkZJRgABAQAAAQABAAD/2wCEAAkGBhQSERUUEhQWFRUWGRgXGBgYFxgVGhgYFxcYFxccFxgYHSYeGh0jGRgUHy8hJCcpLCwsFx4xNTAqNSYrLCkBCQoKDgwOGg8PGiwkHx8sKSksKSwpKSwpLCkpKSksLCksLCkpLCwpKSwpKSkpKSkpKSwpKSkpLCksKSkpLCksLP/AABEIANwAwAMBIgACEQEDEQH/xAAcAAACAwEBAQEAAAAAAAAAAAAEBQIDBgcBAAj/xABCEAABAgQEAwUFBgUDAgcAAAABAhEAAwQhBRIxQSJRYQYTcYGRMqGxwfAHFCNC0eFSYnKC8RUkkqLCFjM0Q1Njsv/EABkBAAMBAQEAAAAAAAAAAAAAAAIDBAEABf/EACQRAAICAgMAAgMAAwAAAAAAAAABAhEDIRIxQQQiEzJRYXGB/9oADAMBAAIRAxEAPwBfgzZB4Q3RCzBqc5B4Q2yMLx6saPKlZJIj2IpMTSINij5IiWWPQImERhpECC6GQ5c+UUCXDPDZTiBk6RsFbCqakd2h7hdIAnzimikAi300HU8zKGb94hySb0ehjglsJCIiZTxdLuNGiwI6RP6Ugnc2tFglRTiNWUEBCMxU93AZue8CHEpj+wkeR+RjLR3QxVKtA8ylflEqDERMJQoMvXoR0i+bLbwjUc9iatpyBZukQ/0cZQVhybtsP1hsaZzFk6UCOUN5ULcTOzcMQPyp5gsAx2Zo8YswOvLwhnUIDQAqVq0GnYtqgVdg2p5kwDUT+UEzpZgCrgxbBp0yBlzX1i0xHu4B7MTEeFKaWOcH54WYVZPVoZU0p4sgJyFsu8Gy6YkQRSUV+kMShh9GMlk3o2GLWxUKQ6uI8XJI1/zDfK8VTwOVjAqYcsSoXJRDWiQWSR4Qtnywk2g2hqiLN5c+XhBytoTHTo0NDTEWfrDJNNfW/jC2hr2sUnza3jyhlKmhV03+HuiCd2ehCqCEJix4rSqFvaDMZKxLLK5s9hc+bQp9WOSt0Kf/ABZK7rv1uAVKDHLmdJZrlm6u3OPqnG0t3iHII5Mb8xtC3CsQQpSuFwkMk2DtqzG4OughTjuLLz/h5UMNCcqQ5u525x48Jvn/ANPUn8Z8XX8PK/tKvvUrQpsqg5IJygXItYnpHTaacmahK0kEKAUD4xwKjxY1ClSU8ZS+YB8od7pJYkDTlHa+zNKZVNLSoMoAOL8t+Uev7aPIVrTGa1ZYBqKo84uqlWfWE61F4fGKAnKi+ZUFoHCoqWptYGn1gAhlCuRbV1AAhLPOYxOpqCYp75hB8RcpEe5j5Vo876B6lVo6qAuzP4PL4HPKHtEqwbmXhRhMt0DwhpTzCglg4MOXRj7HdPNIBeC0KcPp5NC+mllVydRptDKUsAcz+kJkPgWyywYawNNUl7HMwY7t4xZUkkcn5frAchDqNxkTfkH2HW8BainJ+Gu5PivS2mwabO4gkBPM8Ibo8NaTBAgcbv7rRXOxCaJfCoJKQw/NoOTCEqPtMp0z5ciYQnvJYJmEkp752KVHZPJWgYvtE2P5qz2ojpfF/HuRpl04Y63g2iGUAaADRm9IGl3As7+fvgxILafKGytoFJdhWeKl8VjcFweRe3lYmAKvEkS1hCjmWrRPprsNQ0Jaz7RJMmXNUsHMhJIAKVkl8qXTYpc5WJteEucVocovsU10qbSkShIKypylSePNsNLpPN2EU0nY+oUFTalpe4luFLPRkk/ExrOyeIoqHnOCsDu5jKcImy1FK0P0JfqCDBmM4zLSJiFKCAkfiLUQlCQb3USNteXnEkcEF9iqXysktI4xOqp+HVMqZLUJSJuRapikd4oJN+7KQLgpvZi5AcNfvCpwYEb35aiOezBLrJ6Z9MqYES0y+7nd3+GcqlpVkzs6Slku23hBdD9oEibMmSFEJmylKSpi4OUsohPtAA2LO14oxyXTJZL01k6rDM0LZ0wfRgKXiKFvkWFdQflFE+qsz+UWwSfRNOTXZ5WVvWE06q6xXXVRdnhauaYfVE7dh6qkRNM14VMSYtTOSnUwLZgwUQEkwvVVc7mJrrAUkPAq0tvCpNsNIjgqSUCNDRJSNfOM7hCmQIcyp0OS0a3TGssfwh/jBkiQrew5b+kCUFWBb1j7FcbRKQ7uolgBcn0Hu3hctDI0GzKXNszRZLyJUEApfK+Xe5sSORjITaLE6hX+3yoTuZhKW8hr4MIqR9lFbNWJk6tQhQIP4aFF2O/EPSIPktZYPGmVYLhLk0aeuxYpqJySl5Uql74tupyAP+IVHFJGHy5iO/qkTO7a6kTA4deU8BAsFKuBzHONX2pxWpppk6mmnvGSmnM72CqXPCVSFKAdlJImAm7gEQvwvsbWrlEBH4N1JAUdXdSm0Is7fpEeDE8d2U5simEKrK6hlD7lWLMnKFJSoBaMpD8Gd/rlGdr/ALTcUKmXVTEEHRITLY+CQPnFk3tWuTLlIyIIIcg5nAzFwGPsm9jo8JcYnieBMQhQULKFjbxHltvFsJTWmSyUX0afsl2rmTO8E5ZmTAmYQpRKlqJTwsXclOZfhw6aw+rsQRVTaemE5MpdROSpSlJdKEpXnlS7WuWOVw5WklnD8lSpSCCMySN9G84kiqUFZ3dTu5vd3v5wH403yC5tKj9b9m+z8qhpRJlOEozElZcqUXJUs2uXfYDoI5Z2u+0/DpiZ1KUTp8tacqly+7Ce8CnEyWVMSQWY6KYeaztV9q82ZhFPTlxUT0fjrI1lJJQktzms56A/xCOY0NDMnrEuUhUxZdkpuWAJJ8g8M4/0G2jQ9k+3M7DXEsFQUoKKF+wpJDEtqlRADKGu4LBkUieqZUJJUUqUtyoFiCpTkv5mKa6qWtTzC5Ay7DToOsfYfUiXMSohwNQLG/I7GOr0w7iiWhElJWpTAC7kEqSGdamdiQjhJHIu9wsKxtRWUKIylSkoG4IDlILAEXPoeUY6r7bJXJKVTHzBVgCCysxY2H5iC4IAbTitlcSx6ZNPtEJckAW1Z9+g9IRihOMrQ6coyjR2WpWxJgOZOhT2Xxw1FOnMXmI4V87eySN3G/MQwnKtHsp8lZ5NU6ITZ5NtoqzRBZiCVQMkGixUxhH33iKZiTA657bfvCG6Gj/CUfhjwi9dcElnEAipyyWTc2AD7mNV2R7FgATKgZlG4Tsn9TG5MvBGwxc2Qwjs/OqGUpRlyz/yPhyjSK7Gye7ADpUFBQXfM4Y6v06Q7kywAIsWoNEM8kp7ZXHFGIJJkFOpJPMsSfQD4RaZn10iqbOgVUyJpSodRzT7X6PPOcazabzKpM50v5TGjpfZFSV0MhaUj8SUhSho5KeJ/Ev6xj/tBSAiVMFylNQA/wDQhf8A2Q4osVFHgqZqS5lSSEE7rcoRb+op8gYZF3TFS7PzzjKD+F+VJSQ5BH/uKdifaABFxzi/szRmbMPIXJL8+cC4vSqTlKlEqUHKi7kFc1iedki/hGk7O95Jlt3OYvchYexIbKdt9dzDckqjozHHlLZ92hkBNNM5sB6kCMIlLludvWOhY1PTMppoyzEqKSQFIIcpY63GgjASVsoKZ2ILeBdozDbjsPOlegrF5q1TCqYcxISx5JCQEjyAA8o+wufMQszJMwyloSSFJJBuMpAbmCQejx5iFKEEZSVIUHSohn2s1j13sQQGiujp0qWy1iWGN2Kr8rAw4nKFGIRIiIxoR7HzRbRygqYlKiwKgCRsHufIOYZ9o8CMhbpvKUeEu7OHYn4HdowwGwLGlUs3Om40Un+Ia+R6x06mrkTkBaS6VBx/jn0jkDQ67O4+aclJGZKtuR6eO8OhkcRc8als6ErmASPT0eIpmB7j4ExnqjtZOAcSS3ltbS8LZnaIznckHly8x+kc8rXYvgjbkP4Qqr9Q9hzhRQ44tFi6h8PAc4YKxELTe+tx9axjnGSNUTbdgcL7498u6QWQOZGp8v1jp0ktGb7L0glSJaB+VIHuvDvvoknO9svxxUUGTKhoFnVRI5RSs23gadMbX12iSc2MoumTeZELplY9usVVNYDb6ELZ9cAoJBv4xO5OXQVA32gzCaRBbUzUADV1yFpDebHq1ozGJY2qfhdFSJstSpsya/5Ey1qyZtd1Pz4RzjSdtE5pdFL0Uuolp5Nms59QfKMj2NYmaT7SVhFk5swUkhBt+XMFEuQLxVCXHHYlx5SoE7S4aF1EiU7pMtJSwDcISkuRsxvvB8qVlA94GjjWLa3s+mXUInS0ks4IRu75mClFKbE2AN9QdIpVPSVqKVBSVcSTsQb2blHcuUdDoLjN2XSZQKhmuCWZ2sXBFuennHL6SW6ykSzMKnloG4Uosk21VqwjptrF+W/UMRAH2b4WZ2JFTAS0LUtAYMVzCoJU27IExQ5MOcHjnwUmDnVtHQey/wBndMKBEialE1K+JanPEtQTmUhQUGbKlIUHsk8y+I7QfYfNSpZo15kg2RNIQojKDwTBwr1ZzluDyjuNRJSoJBRnyqSQLajQ35C8WqY6wuGSS9AcUz8lY5gU+mXlqEKBsc1yC4eytD5EwrMfrSsoUdyqWyVMgpQFgKDhJCcz68TP5xzTtZ9k8iYrNIHcKUopASHRuQ6BdiNxb1ihfIXop42jkuDAd4Xvwqa7XbntvfaN/gPdrkZFALQHSQq+ZL78jr4Rg8RwuZSTsswXSdRoWOx+WsPOz2KhGckjIElQs3s6C/1eG97QvoRdoaOXKqZiJT5Emz3Is7Pu3OFpEWTpxWoqOqiVHxJeGPZvB/vE9KD7Aus9B16mDNNzQqeRLDAnIl3u5yiMt2jw5KFBQs7/AEPP4iNJUzSiaZYsE2Hht7m9ITdpTmQm2ijcdQX97Q6bTjoniqYhkKszt8+cWnEFSyGVmBuRfTrFQkmxT5i3l6xRUy8pY6bHWJF2Oo/TNBMZCW1aDZYO8LMPLi+wEGmaADCJMsQQuqvCbEq8CJSphLqIYPbr1MJcTqQl78XPcRHbk6GVRTMxBXE9ifX0iWCpBmPqet/8RmcQxkaJIJ3VsOZJi3s12qUZhlUslU5be0rhQLEZy5HDmYXbx2h343VoBy8G/wBpM9ptDKBvnUpQcgsUnUi4t6O/KCuzuBLJKkSwlMwcRfuyVanMSlxY6DzEAyuzh/1OjFSoTVKXPXMJYgnukqvbiIzI6bAMAI39MrjUDs/u0aBydKKOx6ti6t7PjIxKWZsozFhuxcMfBoyk3sFkUpUpYALHIxZyBcOSxtc3fowjZYhVuW2+toFm+z7zCOTX6jVvswtVQrk5e8TYn2gMw1fUabWLRoPsrw4SJCSRxrBmq0cZgMo6AIKAPExHtBIzy0oe6lS0p/uUEv8AXKGC56ZFbkBCQUXYbDIlPWwB9IOUm4GPbNbUzQUXUUjUlJykAF9T74+TXBSQUhwQ4OxBFiIWCa7hx01iMmrBJStYzC+RHtAEWzPofAQjm2EooIrKm1x9dISz8aWCUhAWGNjYj+7YfQhtVBI1JTy3X+0IsRpFrDIQeJ2DM/iNT528YBNxYyKTMx2iw1FShU0JzAcKwRsA4OYMSb2UH03jA4/2XmyZRmIQe5aWCrMDdQJchKQAH4eYI6iOt4RXmSpMgJzrVNDPul8pJ5JdKm6AGGON4SE8c0cSUzMqHIlKVNd8wGvLwAfnF+LM4r+k2TEm6PzY3+I6P2Vwj7vKBUPxF8Sug/Kny+MY7tHSolVCkyiHFzlcJQvUpS7+ydnLM0bnBMQ76QhZNyGV/ULH3384vk7WiaKSdMWY4pqh+aR7iQIEr05pav6Sfdb3tBHaG85P9A//AEowOhTuki2hg09E8v2MzT1WVQe43/aJzZoU4cAbdI+xKnCVt9dIEzfKBoYj9JYZN4BF6ySHJsPfCahqgcqQQbDQvrpEMbxUrPcyy1nUeQ0bx1iT9nSKW62yjF+0BByocnTV/wDEZydQzp11qyp310hzTUCUjh156kwTNo3SQ2osTza0XQ+IkrZNL5Fukc97SJSg93KFmD7lSlKZ+UdC7B0iU0omoBUZ6rk65ZYCEpPR+8Pioxz2rZVRLUu4MxBItsfdtaNpgOOKk0k9Ets8ubORK555y3kN4KmJPlHnZk3GkVQ7s0eHfi10uZqEoqZoO2VU9FOn1TKcdI0lRUhnA8/lGZop6JU5SUl0SqeRIT4AKU7+ST5mGEnQkqd9OjxPJ7HKJ5MnBRfTaKpirmABPAmMTubGPqqfkSVE+vwjOPh1niGVUyUk+yvMegQkqP8A2+sFycPlGr7xcwewEpQSX48ylF1HkAyR1MLeyMwKmzZqicqEiWC280upzswQP+QjRUakKzlKVOFMotZ0gAAdAOXMx03WjordhNKBxZQUID30BtqLt5xGioitRmAlKFDSyM4f2nYkA3YPF1LI7+6i6BtoFEcw3s6W5+8+bPY7esdCGrZrYDUSQgFkMdNj53f3wJiKkSpKptSppaEuRpm6FixcsBte8MjOBGv1vGe7Y0EudSzkrXkRlzKJLJAFyfFgfF4LhFs22kIsJxbJLnVM1CVzVTGLkIShBAYFSrJGXKkDUsOZhFiPaetxBDSJYkpzlAVmJUVgXSkmyS27O0c2xDEFTFjjWpCOFGaxCB7LhNnv4wThWPzqQE085aSReyWCjZwFOHZw7A3i3H8WMZcn2ybJ8htVEniPZmdJUtM1JTMQAopJuUF+JJ0N9bu7iGHZefNShOW8sqLhrXOqTtpCuvxebVTQVErmqZOYEgkuNgWCXcsEhnjY4XSCVKRLGqRfqTr84pkTxTbFePkGo/tT84rUrKCrkH9BEu0H/qP7E/Mwvrpn4ahzBEcuhT7E9TMzMTcm589AIGIjx49KY4YdhwyQhBAnywUKSEJmHVJCiVOzMHV4jhOhhhS4MKcrKSpSVkHjOZSSzM5uU/C8KezmLCtmzUTEZQpkosxQoDhKn1LAgvzO0NP9QNOruaiyQ3HshyySf/rUeFz7JYGxeJY3jpx8KJVkTsIRrbnpBc9bB9vlA9EM2ZO6FZSfeCPIxHGSUSJx5S1t4lJCf+ogR68JXHkebJcZUYE0OVNEtSiQtKVl+Z7tJ+PviyVi0tFYCTbhWoaDvkJUhN/6TmbmlMOcVpglKEsSJMqmTlGqs0xfCnqRLTGZxLBp6AoLSlS83eKUC6krAHOxSBa2oePPyQSZdjm6NjQVyF98ScpXMBBd/YlpQ2rNrDbDayZOXlSOEarazP8Al2JPKFHYPsl38gTqpshUtSUP7XEbqP8AC4NukbGsnhICU5UpFrAAAdG36CIZ8b0VRm2iVTMlyk5lByke0WJ8BGH7QY+VJKmYC5J57CDO0XaJCE5RxL0A5Pu3OEKaKZUJys4cORpY5jxHVyBBYcfrBnNVQuwbFqiQFTpaiDlfKQ6FM5AUnQ2frezb9sweWUpSNCXUdXdRdvSMLQdkUzU8SgEgkEfzCxAvtG9kqOa3L63gc8dq0DjdJpDKWsX292vzhNVVPGon6cp9dvWLcQJAe4+fpd4za60moSCCxsbsCzlwTodoXOXiHRVmiTOuX2t5xhvtY75VD+G+ULBnNrkALP8AyheUnyjYzSQWNtbbB+fWBK66SNXDEHQ7abwMJ8ZJgP7Kj82H6vET1jbdp+zUiUVTEgp2CQWBUToOUZ2soVAKdJBTuSdLD5x6scikrRJOLi6YBSVKpagtBZQ0OsajBe0k2bMSgy0n+JQcMOZGkV4DhkpUoKWhKlF7m+/J290P5CEgBKEgB9g3wjXJHK/BZUyu9nLIO7elv1hXj8vKEp1e5PQWh7JpchIHPxfVoGxKmU6VKAyix87D3tDK+oj0ysiUC+n14RGWgEweugMtRDEguAf1iCJfC4AcG7wluhlnbsHloltwji4knkT7Q/SKe2VMmbJSAAJqcxSs2SlGUhaVvqhQsoHa+oED0FQyAk6bHVtg/WFWNH70ru1H8JPtEFu9UG4X/hGp5kRzg06Y5STWhb2B7XiVN7maGlLUyZilFwoAZEuDxJbRRZwOkbftBUS7S1FKQ4mTSS+WUhYNz/OsJSOfE2kc2x+olqmZZgYEM7MlkhwUtuOQIj7CJE+dPEvvCSnIQpTq7sJtmZgFLF0oJcC6hsYdHLxVCnC3Zr6GX3s8TiCAgqfNYJ7mWJSX2ClLWvwCFQwn06QmZUKTwy0rmB98qH8bqFornSZNMyAQpMsXKjwg82tmO7lzfWEGNdoTUSciO8X3qkSwBwpZSnICRY8KVRPObmuNaHRjTtmgwjGRT0kmV7ShLQ7FwHSFF+VydoQ412nXdKQ23W/Ll4x9OwyoV7WWUg3yghz0ID++K8FppUuac6QW3V4agQuEE2HKdLRThPZ1c5QmTQUjcn4D9Y1QmolhIAZI0H6fr1gGs7Ro0SfcYTTcUKlOQrxLD/EejCMYf5IZXI13ZuqK53djiDqmEkNYl+fWNaRbeMf9nnFMmqOyQPU/tGqq5rONeV9o8r5Mryf6LMK+gtxSaNVJdtnfy5CMarFFCplZSU5lsALMnQu140uNVYSlrHzdusYGVUZ6yWp7Z0geDs49YTjjybbKZPjA6lPmuSW+ttIAqpgAJiyrmsu0K8TXwKPSFJAIwfakZ5klGuaYw9wHvtFtfg9qx3IQiaQ/RwPg8QVLz4jToJtLClHxAKyTsLkekamfTf7aqI1MqYH5kpLfOLOXFJAtcpNswmGpQhMpvzy0v/WNdeYa/SG1OtuW8ZlU9paBpwpY8iwI+vGGNJXZ0cibHodDFUuyOMjRSpZKQW1AOg3v+keKkdAYzlTiE5Cm71bAMADZhpbTTzjxPamamxZXiL+oaKFljVCqdjuopARdIMJKvDkJJIOU8rX8BFiu1alukoyDcgkk/wDKAajEJRdlHzBH+TCpuL6DN5hHaMFLLlpUGFtH5iL62RIWgfd8yS3/AJS9P7VXIN+o8IzFFWAJAfhLHleHuHUPfXlTUkjViQRtcQ3kpdm1XRgMTqitXdqUrJncu2YbEHVyLsdLuY13Yqq+6yVzJuVQHAkksxZB4lfwpPD4htob4v2Ll5UrqOFYe44SWBJObkLF9ttYUmg+9jKgFNOhSUJSLBn41G91BBsCbW3eETW6GRZZhsz72tU2c6pQJIQ+XvD465RBlbXGZUS0pKZaJKTMSlOgWp5aNdTl7z3xCkw9KkFJmsuWci0sQxGhAB0UOIePQxGnwXiWozC6jaxfKLIe/Jy380MUVVA22zQ1E/vJSSlifnf5xlJ6wZrKta+10/QMHSpa5agAsqSTcFPIG4LnlAWLyMlRLJVlSvhJ1ZTEg+YBhEYcJUNbuJLukflUPW/oIiqV6ecSXhoHF3iWLXy6+F4FqMPBL955BJ+RiomaNt2IJSmYRuQOvCLfGGk+oVqrT0gPsZTd1Tkm7qN/d4jSKsYrwxADE+f14x5mT7SZVBNJGf7RV5U4Fyfcka/IecZijOWdKf8A+RHo9/rrBs6eVLVxAvoz6Cx16/EQMB+Ig34VBm84Yo8VQcnyOjV045vEA+ohTiqlZUg/m+Rh3MQFK1sG2BPR3UB8YzfaeoYkB9DuNwfreJo9mxT7M7gUrvcSDfwKUf7lt8I1lbOy0s5WhyrN+Zdh6xmuxw/3U9Q1CZaA3VKn+UOe1FT+EmWCwUpCTuTxOr3CGTXLIoo1ai2YpUlNgEhg1z0GwIhahZlzVpBLFlA9GfTyjQqw5D+0X12EJcdkd3MQsXBBT5j9j7jHoyjo8+KZXNqSSbPcAegLe+PVTM2gAO/ziigRnKw7DhZ+Zd+WwEEijALZx6fvCWF6fd8Qzen1fV4Hmywo3HlpBpSlIF/O8CVFSkJ9oEnYD4mBCNPh1GCkOnaGH3JKQSoJZNz9eLRXQSzlF/fE6iWBLWtWiEktzKQ/6fQguQYDUYt3oEiXYm6t2HUeh6nKIaSZgQgJSlWVFhyve77m58XhP2do8svvTlC5nEdrOSA/m8GzcQQAM7p3JdwT4jS0Zewg4VZswvo7Jdt7gR7Mmk/mZ+hJ92sAqqZeWygt903Ykt6+sXya2V+ZxroBqG25dY2zNH0+oyozJ4im+h4gCH3tZ4W9pJ2bKsuBLKVN4EP7n9Ytq8SAIa4uSxBt8wz/AAjPYktXcqS/CkMDuUksNdWSE+MbdnM2KKLKxSlPPRXxzeBj1SVNY77O3Lp8YSIxRQloGduFI/6Q3jAdbVrSHExRVy1EFYtnTMExUmnEs6pt47ud94VYxU2OzeTDXXlbWMHJ7TTqZ5iMqszJIWHHQ2a9vfAmI9tKmcGJQkfypA+LxO8T5Wuh8ckaH0qtSt1ADKkkBze5G1y2h8k9YjMqPxBkCcwU5KjwgszWuSxdhyjG0HEognW/n/iGi0pShSjdh7zp72h7jb2J51o7NRYinuwq1wPg4018YxnaWa5UUjcBnAsTdxtYavvGFw3tRUSU5UTDlZgFMoDoHv6GLqbHps+aBMUMoCiwGUO2+8TxwNSuyj8sVB/0YYFikxK5pCxLzLDkZSbBgxVbnt+kMp9WlRBK1LVzKnY9AOF/AQiwxCRLfV1q5WD7eLQaZybkJPwEUcV2Tc30GLqg+5gLGJoVIVZmY+hH7xEzraNCyursyFJAJff3x1mWVUMxgsbuG9N3izvHNyGL89OreUBTVFKjpcJPui1S+EPyt4QDRpfOnA7v5/KK5VGVXIcP4QGpUeGZ19I6jTo2H16RLDXsNxs3WM7WdoDOQmUCzs+/tav74AkUykSyX2f3Qsp6koVw6s146l4b0a45yyRsAkcuECPFUx/MQ37bwmkYupLP6iLzjQjDbGcil7tykhtSkhw/hCydOSsssjONFJGU2JfqP3jxeJZk5SbHly9YjLKZsyVKcDMv2hrcaBtSWAA5xqMtF9LNm/iBIE2wKErU5J0LEMSzA3OqRrePMRSvLxoZXd3ubliTfZrWjRzKpAUEIl5UAAAWLflurc5tYTYklrqL5gobGzW/SDfR1iyQgqQkvdt9LW+R9INTLKiAWflbxu7+MC4YSqS2aySQxAYXfXZ305wUpAlgKUVJykHUNsbJV++kZQDPsRoGkF2GYOBuSOLQeDRmJZGh0PhDqZigUvMorWdyqxt1dh6QjIueV/TaDOJoWxBGxg/F55ygWvctbS4gCaoRZVKJyPyjjvSgoAAuDBGGFlKPIfXwMVFTP9axdI4ZZtq5+Q+frHM5jXDC0tI31bxeClVSUe0oA7JTcn0hCqSqwvp12+Ued0w56Rlgeh1RiGZ7sNhv66QLLmJIIu7H6+vSKpq/r3RSoxlBBFRNSV/2geYEVLmfX6RSsR80bQZJZiDx8Y8JjjjTz3+7Ke9gPJ2jOKGZVtzpyjSzCTLmpJtlln1Z4KoMGly05w5UbcTFvBhC1LVh1Ygl0jB2ilUgh3G+sPMQqGUAEov/ACjnFc6gSq5fTQMB6AQKlsyhVJAGoJ3eKZhdVtNtobS8PQxtv8oknD0AhhBcjKBJeIFS0rWSVpZmc5iOYGlnL877xZiFbnyMlYA1zKcqJ9o6WFxB0uQH+uUKMUmkTQx0HjBJ2YQpahaCtKVFD6gFtPrWJ905dV/G5gSlVxP9aQR3hZ412CwhUsN0HWAKpId+fyi3vSRrEKkW8390cCgZcTWq4fYCK1xJWvkIII8ma2i9U0N6ARQNT4RNI19Y5nMtE+PDOMVhLxKMMPSXj4yrPBEmUCAT1+MQnpukQF7OB0S3IHugiZICRfXlFEuaQoHlFpWVrD9NI19hlQlEx6qn9eUHTJbWFmPwisJzZn5fOM5G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50" name="Picture 6" descr="http://www.bigsiteofamazingfacts.com/wp-content/uploads/2010/04/george-washington-horse.jpg"/>
          <p:cNvPicPr>
            <a:picLocks noChangeAspect="1" noChangeArrowheads="1"/>
          </p:cNvPicPr>
          <p:nvPr/>
        </p:nvPicPr>
        <p:blipFill>
          <a:blip r:embed="rId2" cstate="print"/>
          <a:srcRect/>
          <a:stretch>
            <a:fillRect/>
          </a:stretch>
        </p:blipFill>
        <p:spPr bwMode="auto">
          <a:xfrm>
            <a:off x="533400" y="4575810"/>
            <a:ext cx="1752600" cy="2015490"/>
          </a:xfrm>
          <a:prstGeom prst="rect">
            <a:avLst/>
          </a:prstGeom>
          <a:noFill/>
        </p:spPr>
      </p:pic>
      <p:pic>
        <p:nvPicPr>
          <p:cNvPr id="31752" name="Picture 8" descr="https://encrypted-tbn1.gstatic.com/images?q=tbn:ANd9GcQ-1nc9-MfECJK5eBcOEzVy_5y5xusv3ST04pTSA-hG5MDoL3zxhA"/>
          <p:cNvPicPr>
            <a:picLocks noChangeAspect="1" noChangeArrowheads="1"/>
          </p:cNvPicPr>
          <p:nvPr/>
        </p:nvPicPr>
        <p:blipFill>
          <a:blip r:embed="rId3" cstate="print"/>
          <a:srcRect/>
          <a:stretch>
            <a:fillRect/>
          </a:stretch>
        </p:blipFill>
        <p:spPr bwMode="auto">
          <a:xfrm>
            <a:off x="3048000" y="4572000"/>
            <a:ext cx="1333500" cy="1981201"/>
          </a:xfrm>
          <a:prstGeom prst="rect">
            <a:avLst/>
          </a:prstGeom>
          <a:noFill/>
        </p:spPr>
      </p:pic>
      <p:sp>
        <p:nvSpPr>
          <p:cNvPr id="31754" name="AutoShape 10" descr="data:image/jpeg;base64,/9j/4AAQSkZJRgABAQAAAQABAAD/2wCEAAkGBxQTEhUUExQVFhQXGRgaFxcYGSAdGhocHhgXGB4cHxgdHiggGBwlHBcUITEiJSksLi4uFx8zODMsNygtLiwBCgoKDg0OFxAQFywcFBwsLCwsKywsLCwsLCwsLCwsLCwsLCwsLCwsNywsNywrKys3KysrKysrKysrKysrKysrK//AABEIAJoA8AMBIgACEQEDEQH/xAAbAAACAwEBAQAAAAAAAAAAAAAEBQIDBgEHAP/EAD8QAAECBAMFBQcCBgAGAwAAAAECEQADBCESMUEFUWFxgQYTIpGhMkKxwdHh8BRSBxUjM2LxcoKSssLiFkOi/8QAFwEBAQEBAAAAAAAAAAAAAAAAAQACA//EAB4RAQEBAAMBAQEBAQAAAAAAAAABEQISITFRQWET/9oADAMBAAIRAxEAPwDdVU8klyT+GBpU7xOXzixdyWbM/OKCC8c3IQZZDlNxv+0cQvjA995HKCZM0GyxwxCxHlmMs4k6mcQczFkucRkYoCE/u84uTaxsYkuRVFvgYMkT39q+4wAgApIjspdwHAe0XiOaacdXi2tqsIDP5wLN2gEDCNNTrCisrio5wHV1RtVeQJgRe01jM24mBitznFa5YORD7ogZSdqq0NxxhjLnJW5PtHV8oyzYS0HUaSTaIiwpRu+XH1gqQVzLC8LwhOKyhh4Z+UFyqsBbSyWAY3+ESM0YZIGK6zv0gCo2wAXCEve4F/OKps6++FdUoYuHCK+jRB2iTcxSuoJipBeCEU+h1hwPu+J5xJKv3FuWf2j4olpBMxeBA1tGe2ztsK8EhKkp3m61cW9wevKDWpKY7b27KkghBK15F7BOWf0+EZ6VVTJqgSovpY+g0EE7M2KkgFbHXDoCeOt4lPpkoscObG31OUZ7Os44qRVzGYLL3s/1MdRtGYRdRDbtfMRRMBDKAfixy8oPTs8mW9yQ4W/PUPYW9IgHk9op6QwmkdL/AA/LRejtbOwkKViPum1jx3iLZuyZCUpUtZL7hl5aXhdWypVgHCRqxPRyBEcXDtJODEd2WY3SfNTWz1tBdNt9c1XiVfUAWP5vhNNBYWKTwsMtXOUVmRdLM4Oihbyu/CHBW+XMuS13+cRQzuXji03PPfziYDRtxclSnOdoiUAKKTmIvQtiDFyEJUfEM9dRAQKpQeLJCyGe43K/LdI6o3I3FnaJJtfMbogkkXOHXJJN+n7oissQWvEsHh0KTk1/9GLCm28tZ7tyMRCzppOfnA8wecGy5eLQty+cVdzeLYMUyZJUWGfOJqkAC9zFglCPhLgIISnOsHIk+Eab46ZTG4ghJYCFAUSCI6lwqC5uTRWlBPMwpYlF4EnybwfKlNmY6pG8RHAVPTRRtbaSJGfiXogEDqT7o6Q5kSgRbPdGb292dKlmYoqMtTOMTBJG9hl10gq8I6ifNnLxLKtSkAHd7o0tqbmO9zgBtzBJDk7yWeHMjYtOWK5iTbVS1H1XBqdkUguGPFMl/UgxixvtP4RTdpIS7rlg78YO7c8DTNpoVZD80oUX33CY2EqRITpM/wDyn6RVP2tSpcFIfjMf4PBmL/oyCO8V7EqcBoMJbLM4iGhzsoz0JtKdgx8YTZmuwUXzhvK2pKPsSkMNyVK+Qgmk2pMWl0BTaMgJfzMXtHYiVRz5iGwIYGwClqA6BIeBEdnqhTuc8j3b+qlCGG1ttVCVYQFkNmZgDdEp+cKU1s9VypA3uVq+Ko1BtXp7MTEkvNWAc7y0/IxD+RyR7U1JP+U0kn/paK8KncrSeSE/UmLACS3eLBJ0LdLCEbWnVKLnnEhIOo84Jrdpy0FleLlds7vrlFH81khKSFkYtGcf6h0Pu4fU8YsloSNXi9KAoYgQU7xAaK1DslST+b4tS9M0h3uDmD+WMUdzmQbeoiWK+R+RjkwPEsfSZQ0YjUaRevMFNjqN3KK5S+EWTAd0RxbJmE5x2cgaDrFMsBxfo33iyYnjBiCrRyjqEPElZxdLnJGh+ESx8uUGzva1mj5TaJESqSFXsIqQtr2aHEiuXYHKOSk5RZjzjklemsKXJl3jikZtFskXvFNdUplArWpKE6qUWHrEVtKg39ILlr330vkYxlX26lJtKQuaS4f2EOL5m7XFwNRCkdqK6aRgCJSSxLJdgSfeVqw3awHDadQIkqIXOmpSVlKfHh3sCQLC2cTl0VNNJSCsrQSFJWsk2JDsTcRma2jnTUJEyYVKLkhSxdR3AZZ5wpkyDIUvu1eJOSgbjgnTn/uMq8XqVJsSUkWQCOnDnBxoEYfZAbK0ZTsz2gMxKUrYzGckZFi19yg4ccQY0kyofJRHJ/oImcES5mEMzjn8GiVLUS0JIsAPhujzb+IG0ponS5Ut1AoJKQ/iJLXa5ZnHWFiaytoghMxQWmZkkqxniARceo8osPWt7X0wmKKkjwE2LZesJVSCDlysA8OU1isAueQgSdV4rEgqGYtaJaVGSoubDrBlKcrpfhFJmPqPlF1LMIbLpeFaBqKgBRd7G466wHMrkpJKXA3PA9Y4xNx+cKDTLUSHuATnmBu35xrGZNavZ/ag4FS9C7k5szW3QTImWJA++sYxEhSPFGl7PY5wZJS4yB158IMVjSbNqyDhBDE5aX+EO5YyDGB9lbMUgusAMLvl55ZiL5m1KdNlVEkcO8T9YjE0yhraLVJG6FlV2jo5d++C+CPF8Aw6wh2h/EEu0mSG/dMP/in6xFqRL4REyzHn1R2yq1H+6E8EISPi8UJ7a1SbqUlXBSR8miPWvRhMaxA6xFZtGKpe3aj/AHJIPFKm9FA/GG0ntrTkMUrTzS/wJiGU+TMtHEl84Rf/ACmWD7Cwk5G1xvw7osX2qpmzWToAk3/OcSynwuGj5CGc2jL9otqTkpQU+GXMQVJY3VzUMmBSWTvjLztqTfEmZMK8LMVbnKTbLVN+ES6txt/tOJSGkJExRLYj7CTzzW3DzjDVE1UxQXOWVqxEgnQaAJFkj7RTUbQWv2lEiA0zi8HrckM5ShYjR/WCl1uABg6tAb+kLZRYO9zkI0vZHs6ahZxOJY/uL1JzwJ+ZixrST9RMUcRUtahfCjJO5wBFlDJKgTiIWzlQzu9+jnzMbpEtEpSkS04UhRDDgW/CYW7Vo6Y3WoylKPtJOfNDXvuZ4zWezLbKJp5rqxEZTAG4srixOmhMegUlWFjwlJ5NkflHnddSLlqUUhRQADiKSM7jwlicjx3PA9Dt6ZTqVmQRYHQscuDm41zhzRZ+N3tGnRNnymMrvJaruQFFBB8ITmQSBCquq5SatMshCAgKSh0tfMpvkQS+uecZPZlbMlqM1LGYtJBWbqBUbqGgOYfR4oMrvFeMqUr15k89c7w9Tlx6XLnOW+kKdoBzbzgTsftNWGZJmF1IbCdSL66s0NqytKnOXCDcYzCIW3eUG08wBgYCnLJORaLKVfi5QrSevrGdjvhXKqCTmQeEaGo2Ign21DPQb+cc2j2VKZeKWVFaQ6kFnPJtQMx9I1sQeQXYH2c8r3+VjG+2FLkSZSp5cJSzJLO5yZ9THm1DVBwDwvu6Roe0k8okSpQU4WSo30Bwp+K/KIZ6jVV8yrKpk1SkytEjLhbc2uZzhjsTs/30pU6YoyadLthHjWBmXOjsA2d4V7NBnrTKAZJIHIZn0AEb/tKRLpQlIZCVSx/y40j7xlt5rVUIQGSCApRLE4iNwfk3V4XzkNGuNTLExlsdG5gH5xGpppK8rRns3jFqU2cDrmg8oZ7UocKlEOQBClGTxuCjZcmwOT5R9MpmytzhsuUDJkL0Yg80n7iKEAKSdS+XCDQq2ZVKxIl+FSFLSGUl2xKAJG43iexZaps1KFqICnBCQAHY6AaECK0+GbLy/uIy0ZSY+nDATYpZSmNxqbg/mcagtbna1Of5Um+JcheHE3uktp/ioeUZGporytDNRMBfNwSRYccA6GNB2SmmdR7Qkkk+ATA51KV6n/gT5xmJSCmYJoQVJxy1OzA5LIc23xZlRfNT4QoCygD6RBCmMMv04wlAuElSQRqAogNzAhcpBBZn4t+fgjLf+nWxaBdRUIlS89VaJydXT6R7RQUaJMtMuWGSkNz3k8XjI/wp2cE0yp7eOaoh/wDFNgPNzG2WbRpztYap/uzHI9tXxLQj2/KKykJIGNQSegKs9MofTn7yYyH/AKinOJtTpC7aoPgU3sTEkud5w/OOdErKbb27OROUkghNgUrAILF3DhiHLxdtvs4pUhM5MxCiGdCUhPtahszG3qp6cABCTa4VhI9Q/rGGlJCpVSoKIAIMsJLB8SiByNvMRbXTjYROpJwkGw3b+Ucpy2Jeu6IVFWvEVEO7BxuHDSKayvxhmY746FqeyVGQDNUbr37g8O6lQNn9HgOn8MtAGiR8IpmzS+kZzXK+uTgBqfSLqMpJ3wvWXgugm4VZQrDuhpf/ALFNi9wbv8j8hziX6eZidyA2VswXfOGHdkgauATCzaG10SVqQUKJSWLLG5/2cYxBfQFd2XExfeIBSq+JIyP+QA9QOkMh2V/U4FTpi0LSkJZIBSQCWI11PnDjZqXNrCzbxluAEWbPqlkPiAcgEADU7jlF2KnY3ZJElYUmapXAobeM+sMe11GZlFPSLnu1Ecx4vlERUTLePMbhopjpy9YKKyfCpTuSCPIEZcYtlX9eOrqe9liZ7wsrnviqTtUhnyjqKEyqibIc2JA4gXHNw2ULq2WUq0Z9MofHWNBJImuxu1+MI9oye7OGL5Exkkhxx084ppqSfVzCJaFTFgOQBpl0hn0U8lTHpkJ08Qd3YlnJHQ+UB7MURiNm4i/npDlPYSulIdKUKe5SlQxA9bPyhFPkzZJaYhaOBBHxF4MT6tILn00hWKyaiyZiwN2It5ZQXNqRpYHTSFq41NT0D+FlbMmKrErWSO4s7WcqGf5lGMqylbFMzGpKQFOD4m98PobZgG4jQfw/qRKlVq1ayQlL6tjUfimM9s2nxqYAJtnf68IaGn2XhWgaHLlAG05BSb8Ri3/QxFVSwOnLhrHCtdQUyZbqUSwHE/IZxjPWv49X/h7IKaGSDqCehUSI0RECbL7pKESpagQlIAY6AM8GYY25sJUzWnTQf3qzGdz9oCq8K3S1jY5elou2iQKibf31Ztv4nfHO6AZQboB9YxWS2oCsBSpKu8YgFKScRY3DDM6jSM7tatMmUpBQQV4SBcNhDG9nsEdY3qZ2TluLgfOMb2uT39YiXokSwH4qc+nwin1rjSWfQGUMCswASOYB+cK50uNz2rkp77mD6f7jFzkuSHvGpdjbW7IqCuSlRzAY/CITFZxV2WmeGZL3EEci/wBIJmy7mJz+UCvKCKWIMIslG/zhWt1IKChLlI8I1jJdq5H9eY2RLg/8ogwyVkYRMDf8Jf4xVM2cTnMuNcP3jHg1tdlyxZwPdOXAQHSJCQRuw+ioz9JVT5dgpKuLlx6GBlUU1S8ZWHOd1DV4zeJ1u+7DcPH/ANzxJM2WVllJcO/iFnw534GM3T96APGg73Dv6xJOz0jxJwBRdyx+sWDszfbdEs1iFy1A4kAljkcSgDzZvKMxWTVTVKYZDEbZZO/AkjrDqurUrnrUGUlKQA2TDUPo5MSoqYSqKcstinsBvwBVgNz3Uem6NSOkuQkopf8ASWcWWaT5fGN//C2VLkSVzZhZc4hgxLIS7PuclR8o87lSipYlozV4R+cI9Cp6RCUJTnhDXJZg2nSK3Bz5Y120+0ktKXlqCv8AL3R1hBXdqCvVJSHuUghXFr26QrqFyMlBxmEkkjyeLEbQQlLBgNAA0HZz1Smopl3mSZKn3ixve4Yg845UUtB3xCZCCghwrxN8b/aLl7RGj78olJrU5tfjnF2v4tOqRezcOEypIUR7OHPg++Fe1tl0fdTFypISoJOAhSnBF7h2axtHZVWmzM/ARLadWruJg/xI9Ie1/F2ZGQhCFLKgCEj1/wBvFHY+aoz5pTqjhliD30e0D1Dr8AzWpKR6/aD9hIEuqmJSHBlBvNMWuvK+NrS98GwBIIyL5Z7ngmlXNl3E0YupHJvwwHSKmDIEDp8+sdBWQVWJANgQ77mGsY7OPoGqmkzJhWpgVe0BYvz6RCsrEJSSVYmawF75DPWMrtPbpXMDOGU6kaHLr9IWCcb4QopJBu98LsN508o6Y3jf0k9K0hQIzYgi4IaxfXhC+u2cpNcicUjugqW6i3ANhdzfdCahrJstHjSpQJcW1y4cnhkuuVikpU6j3gCibgupJFtGv65xYu2Lu3yQhSW1dvnGMTRTJivAhajmWSbDjuj13+IwEunExACVJWGYC7ljp+XjP9gqkz5ykTblCSom4clSbMNBui4+Rq8mNpFLkhaiAAsYQ5D2J0zGeZjkrbCwnCwURrf8MEbepRLnMCS4cPo5L+oMJ0HNszuGkaX03o6pSyxf4X/LNDClnBSyGYJsTx3NGT7xQcOeMW008ghlav1iWNgdpsLfKBZtYT7xvEqiXLBbB6n6wP3CP2+pg8jlMECpJzPV4IlVQe7+Z+sCSpEvWC5GAaAjiPtB4hsioCj/AO33hqgghiS3OE0juwXwD1I+MMpJQ3styf6wM4xWy5/h7kElSiUgnJIu56DThDntHTFMqWqW7SbNwsH9PUwm7LICp5VolJPmf9xt2SUswIOY4ecNrfK+shs6oQZyFJA9lZNmuWH+oeInkuGJ84D2X2UmSxNnhTCXkNVJdiX4W9IIm1ba+UK5e1FaZn7D0EQRi1IDaRQurI1I6xNNUd59YMrOC5bOyph6CLJVOl/bOfWFiZ43kx1E/V4utWHtP3e9Xn9o+28pP6abhzKbX3tCOTXoTrfkfwwNVbSUZcwEWbw6axm8K1J6lsCTjmqBHsSpijwLJA8miNPVKkz0zAoHElVxfccos7NyiUGZiUkqI6s7Oc8yq0C0CcFQ2aQVgDz39I11bt+pTNqTlLCwpaglRKTYC9yOTDjFap81RUxUMb43s53NoII2iVgMgNnxcZZAbojJQpyFsodf9wZGdAT6cM4dSi7MCANX/N0FUCAMLJJYB8jhL7uMTr60IISlCbXZmB4RajaKThTLlgE59b9d0K9N1SELThfxZt8LRxK8AJUgk5ORpdrZvlbfuhhsXZ1nWOXHlAG0K6qmTEiVIKEoUD/UDBTH3ichbIb4xOXrXQ7/AImVSsMtIZlOS+jAB35qjP8AYyqmJqUunwqSq48/kPIQVtX9ZUqSZipEtKXZKUlWbaqN8oVU+2k09QkKK54AIOEJdzawGbB/ONTlq6he0rKqFAqwkAD5/wDlA8mQkpcJ0Yn8yg6sRNnzFTBIwJUbYzowGVzpFf8AJFsHX0Sk/WHtFhBOkAFnF9BdusEUdEkm59YtqdjLBsC2f4InS0M73gQBub5RqWEbOmMfvAS6hzY5ZwZUqUoi6Ut5/bl6QvXIu+NHG7dLZwucESah74oKkVDvwhWZQtcN5wTR4BmfSJU0TtEBhv8Aee184sO2P6ayQQQCBbe4F4AZIskeUGzKZCpSsTpsX0yyMAKdgrMorIDlk5HiqG8vakwAukOWbhm/yaEOwKkIWyjhxgAHcb26vGlnSEJS6y3FSmgp5fWn7HVhmd5KmAFwLbwp0q+CTGN2jsoylzBMPsEjPdkRzBBguj26mUcUk41MQQkFmLe9YaDLdDDteErlJqDNlpWpKSpEy6iGsQE3BD6i8Snxi1zAQ4mE7wfLWJSFLYAZcc+F4JUqUkeKfKfUITiPpEZM5PuJnLGjBhDrThKknLEDuvpHSFG6SwzY72t8IMp6WYpx3QFgRjXf0gyTsheoR0c+sGwaTlK1MBhBe7nO8W1dKRLSGcqO+1gT5WHnGjp9iOblPkQ2cDdo6MIlpW4SpKk4W1csQd+/pB2il9VbFKkoSAk2Bfnf7Qu2hVJl1CncHG4JyIIAPr8Yb9l6zEkoURjQS+V3vi+PlAnbRAJlX1UCbWsGB8jB29MnqhdJOuokp1A38uHOIop1OFFZKsi+QG5mgjY+2S/dYFTiAMOHXeFEsA2+HHcr94oQP2oDn/qP0g03iz/6ME3LqcaQxoJGG+EPq1vtBpkpB+ZvHFLw8d0F5GQwlEEMnKPqhRGYaAFbQQkZgHg8LqzbOLXr+ZxznGt6czajjAOz6GnlHEhBKv3KUT5PlCmbWHh1vFE6tJDE5cMo3OA7H0/aKScx5t6RUvaAAJDGEkmqZyDblEhUYgSkEtnD0Z7CanaQOhgZNQdGaFlXMaxFxxitEx2eNyL6YTqcuxSoDn+GKf5eS/hURnYwyqS5L74kFHEA8aY0CnZtmZRe9yA/kbmCJGzrnELaEE4hzGRib3ME0yzhFzrBWbXf0ssM2IEC+Y+MEiUFAgvcb+Y3wJMUXzOf0gmQokB75Rmi0oT2WSc5iiOA+ZhvK2BJSXUDMO9an9Iv0iyUbdYLR2tGy0pCWThA3AQjOwR4h3ngJ9lnbqTpYCHQHw+USnez0EGmXCyi2PJlDwoBUPeVn65dIPSoNFT3Mdlm3WKn0TLnoA9mLE1YZwB5kwsWY5pFgO0qJu5HItugHbFH30tiSC4INix+HDrAtMo4YM9384Rm3Hbjxn0ok9lXIUueogAg4RhLbnBy6Q4pti06MpYO/EMRPVWd4+Uo7zF0weEnX7RbSmpaEuAkAdB8ICqJu6KJmfSKkjwdDFIrVFVtADUdLwvXtIkthtxtHG8XWBF+0Y6dYzq39az2F/SA5k4k2D84iTEE59Y1iqSjqSXgeZUDQvEZusDrhxQZR1BdjlFi6gl0vncQKB4VdIrp8xEccUpznBVJIcjnFM9Ixmwz+cHbLHiHOJ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6" name="AutoShape 12" descr="data:image/jpeg;base64,/9j/4AAQSkZJRgABAQAAAQABAAD/2wCEAAkGBxQTEhUUExQVFhQXGRgaFxcYGSAdGhocHhgXGB4cHxgdHiggGBwlHBcUITEiJSksLi4uFx8zODMsNygtLiwBCgoKDg0OFxAQFywcFBwsLCwsKywsLCwsLCwsLCwsLCwsLCwsLCwsNywsNywrKys3KysrKysrKysrKysrKysrK//AABEIAJoA8AMBIgACEQEDEQH/xAAbAAACAwEBAQAAAAAAAAAAAAAEBQIDBgEHAP/EAD8QAAECBAMFBQcCBgAGAwAAAAECEQADBCESMUEFUWFxgQYTIpGhMkKxwdHh8BRSBxUjM2LxcoKSssLiFkOi/8QAFwEBAQEBAAAAAAAAAAAAAAAAAQACA//EAB4RAQEBAAMBAQEBAQAAAAAAAAABEQISITFRQWET/9oADAMBAAIRAxEAPwDdVU8klyT+GBpU7xOXzixdyWbM/OKCC8c3IQZZDlNxv+0cQvjA995HKCZM0GyxwxCxHlmMs4k6mcQczFkucRkYoCE/u84uTaxsYkuRVFvgYMkT39q+4wAgApIjspdwHAe0XiOaacdXi2tqsIDP5wLN2gEDCNNTrCisrio5wHV1RtVeQJgRe01jM24mBitznFa5YORD7ogZSdqq0NxxhjLnJW5PtHV8oyzYS0HUaSTaIiwpRu+XH1gqQVzLC8LwhOKyhh4Z+UFyqsBbSyWAY3+ESM0YZIGK6zv0gCo2wAXCEve4F/OKps6++FdUoYuHCK+jRB2iTcxSuoJipBeCEU+h1hwPu+J5xJKv3FuWf2j4olpBMxeBA1tGe2ztsK8EhKkp3m61cW9wevKDWpKY7b27KkghBK15F7BOWf0+EZ6VVTJqgSovpY+g0EE7M2KkgFbHXDoCeOt4lPpkoscObG31OUZ7Os44qRVzGYLL3s/1MdRtGYRdRDbtfMRRMBDKAfixy8oPTs8mW9yQ4W/PUPYW9IgHk9op6QwmkdL/AA/LRejtbOwkKViPum1jx3iLZuyZCUpUtZL7hl5aXhdWypVgHCRqxPRyBEcXDtJODEd2WY3SfNTWz1tBdNt9c1XiVfUAWP5vhNNBYWKTwsMtXOUVmRdLM4Oihbyu/CHBW+XMuS13+cRQzuXji03PPfziYDRtxclSnOdoiUAKKTmIvQtiDFyEJUfEM9dRAQKpQeLJCyGe43K/LdI6o3I3FnaJJtfMbogkkXOHXJJN+n7oissQWvEsHh0KTk1/9GLCm28tZ7tyMRCzppOfnA8wecGy5eLQty+cVdzeLYMUyZJUWGfOJqkAC9zFglCPhLgIISnOsHIk+Eab46ZTG4ghJYCFAUSCI6lwqC5uTRWlBPMwpYlF4EnybwfKlNmY6pG8RHAVPTRRtbaSJGfiXogEDqT7o6Q5kSgRbPdGb292dKlmYoqMtTOMTBJG9hl10gq8I6ifNnLxLKtSkAHd7o0tqbmO9zgBtzBJDk7yWeHMjYtOWK5iTbVS1H1XBqdkUguGPFMl/UgxixvtP4RTdpIS7rlg78YO7c8DTNpoVZD80oUX33CY2EqRITpM/wDyn6RVP2tSpcFIfjMf4PBmL/oyCO8V7EqcBoMJbLM4iGhzsoz0JtKdgx8YTZmuwUXzhvK2pKPsSkMNyVK+Qgmk2pMWl0BTaMgJfzMXtHYiVRz5iGwIYGwClqA6BIeBEdnqhTuc8j3b+qlCGG1ttVCVYQFkNmZgDdEp+cKU1s9VypA3uVq+Ko1BtXp7MTEkvNWAc7y0/IxD+RyR7U1JP+U0kn/paK8KncrSeSE/UmLACS3eLBJ0LdLCEbWnVKLnnEhIOo84Jrdpy0FleLlds7vrlFH81khKSFkYtGcf6h0Pu4fU8YsloSNXi9KAoYgQU7xAaK1DslST+b4tS9M0h3uDmD+WMUdzmQbeoiWK+R+RjkwPEsfSZQ0YjUaRevMFNjqN3KK5S+EWTAd0RxbJmE5x2cgaDrFMsBxfo33iyYnjBiCrRyjqEPElZxdLnJGh+ESx8uUGzva1mj5TaJESqSFXsIqQtr2aHEiuXYHKOSk5RZjzjklemsKXJl3jikZtFskXvFNdUplArWpKE6qUWHrEVtKg39ILlr330vkYxlX26lJtKQuaS4f2EOL5m7XFwNRCkdqK6aRgCJSSxLJdgSfeVqw3awHDadQIkqIXOmpSVlKfHh3sCQLC2cTl0VNNJSCsrQSFJWsk2JDsTcRma2jnTUJEyYVKLkhSxdR3AZZ5wpkyDIUvu1eJOSgbjgnTn/uMq8XqVJsSUkWQCOnDnBxoEYfZAbK0ZTsz2gMxKUrYzGckZFi19yg4ccQY0kyofJRHJ/oImcES5mEMzjn8GiVLUS0JIsAPhujzb+IG0ponS5Ut1AoJKQ/iJLXa5ZnHWFiaytoghMxQWmZkkqxniARceo8osPWt7X0wmKKkjwE2LZesJVSCDlysA8OU1isAueQgSdV4rEgqGYtaJaVGSoubDrBlKcrpfhFJmPqPlF1LMIbLpeFaBqKgBRd7G466wHMrkpJKXA3PA9Y4xNx+cKDTLUSHuATnmBu35xrGZNavZ/ag4FS9C7k5szW3QTImWJA++sYxEhSPFGl7PY5wZJS4yB158IMVjSbNqyDhBDE5aX+EO5YyDGB9lbMUgusAMLvl55ZiL5m1KdNlVEkcO8T9YjE0yhraLVJG6FlV2jo5d++C+CPF8Aw6wh2h/EEu0mSG/dMP/in6xFqRL4REyzHn1R2yq1H+6E8EISPi8UJ7a1SbqUlXBSR8miPWvRhMaxA6xFZtGKpe3aj/AHJIPFKm9FA/GG0ntrTkMUrTzS/wJiGU+TMtHEl84Rf/ACmWD7Cwk5G1xvw7osX2qpmzWToAk3/OcSynwuGj5CGc2jL9otqTkpQU+GXMQVJY3VzUMmBSWTvjLztqTfEmZMK8LMVbnKTbLVN+ES6txt/tOJSGkJExRLYj7CTzzW3DzjDVE1UxQXOWVqxEgnQaAJFkj7RTUbQWv2lEiA0zi8HrckM5ShYjR/WCl1uABg6tAb+kLZRYO9zkI0vZHs6ahZxOJY/uL1JzwJ+ZixrST9RMUcRUtahfCjJO5wBFlDJKgTiIWzlQzu9+jnzMbpEtEpSkS04UhRDDgW/CYW7Vo6Y3WoylKPtJOfNDXvuZ4zWezLbKJp5rqxEZTAG4srixOmhMegUlWFjwlJ5NkflHnddSLlqUUhRQADiKSM7jwlicjx3PA9Dt6ZTqVmQRYHQscuDm41zhzRZ+N3tGnRNnymMrvJaruQFFBB8ITmQSBCquq5SatMshCAgKSh0tfMpvkQS+uecZPZlbMlqM1LGYtJBWbqBUbqGgOYfR4oMrvFeMqUr15k89c7w9Tlx6XLnOW+kKdoBzbzgTsftNWGZJmF1IbCdSL66s0NqytKnOXCDcYzCIW3eUG08wBgYCnLJORaLKVfi5QrSevrGdjvhXKqCTmQeEaGo2Ign21DPQb+cc2j2VKZeKWVFaQ6kFnPJtQMx9I1sQeQXYH2c8r3+VjG+2FLkSZSp5cJSzJLO5yZ9THm1DVBwDwvu6Roe0k8okSpQU4WSo30Bwp+K/KIZ6jVV8yrKpk1SkytEjLhbc2uZzhjsTs/30pU6YoyadLthHjWBmXOjsA2d4V7NBnrTKAZJIHIZn0AEb/tKRLpQlIZCVSx/y40j7xlt5rVUIQGSCApRLE4iNwfk3V4XzkNGuNTLExlsdG5gH5xGpppK8rRns3jFqU2cDrmg8oZ7UocKlEOQBClGTxuCjZcmwOT5R9MpmytzhsuUDJkL0Yg80n7iKEAKSdS+XCDQq2ZVKxIl+FSFLSGUl2xKAJG43iexZaps1KFqICnBCQAHY6AaECK0+GbLy/uIy0ZSY+nDATYpZSmNxqbg/mcagtbna1Of5Um+JcheHE3uktp/ioeUZGporytDNRMBfNwSRYccA6GNB2SmmdR7Qkkk+ATA51KV6n/gT5xmJSCmYJoQVJxy1OzA5LIc23xZlRfNT4QoCygD6RBCmMMv04wlAuElSQRqAogNzAhcpBBZn4t+fgjLf+nWxaBdRUIlS89VaJydXT6R7RQUaJMtMuWGSkNz3k8XjI/wp2cE0yp7eOaoh/wDFNgPNzG2WbRpztYap/uzHI9tXxLQj2/KKykJIGNQSegKs9MofTn7yYyH/AKinOJtTpC7aoPgU3sTEkud5w/OOdErKbb27OROUkghNgUrAILF3DhiHLxdtvs4pUhM5MxCiGdCUhPtahszG3qp6cABCTa4VhI9Q/rGGlJCpVSoKIAIMsJLB8SiByNvMRbXTjYROpJwkGw3b+Ucpy2Jeu6IVFWvEVEO7BxuHDSKayvxhmY746FqeyVGQDNUbr37g8O6lQNn9HgOn8MtAGiR8IpmzS+kZzXK+uTgBqfSLqMpJ3wvWXgugm4VZQrDuhpf/ALFNi9wbv8j8hziX6eZidyA2VswXfOGHdkgauATCzaG10SVqQUKJSWLLG5/2cYxBfQFd2XExfeIBSq+JIyP+QA9QOkMh2V/U4FTpi0LSkJZIBSQCWI11PnDjZqXNrCzbxluAEWbPqlkPiAcgEADU7jlF2KnY3ZJElYUmapXAobeM+sMe11GZlFPSLnu1Ecx4vlERUTLePMbhopjpy9YKKyfCpTuSCPIEZcYtlX9eOrqe9liZ7wsrnviqTtUhnyjqKEyqibIc2JA4gXHNw2ULq2WUq0Z9MofHWNBJImuxu1+MI9oye7OGL5Exkkhxx084ppqSfVzCJaFTFgOQBpl0hn0U8lTHpkJ08Qd3YlnJHQ+UB7MURiNm4i/npDlPYSulIdKUKe5SlQxA9bPyhFPkzZJaYhaOBBHxF4MT6tILn00hWKyaiyZiwN2It5ZQXNqRpYHTSFq41NT0D+FlbMmKrErWSO4s7WcqGf5lGMqylbFMzGpKQFOD4m98PobZgG4jQfw/qRKlVq1ayQlL6tjUfimM9s2nxqYAJtnf68IaGn2XhWgaHLlAG05BSb8Ri3/QxFVSwOnLhrHCtdQUyZbqUSwHE/IZxjPWv49X/h7IKaGSDqCehUSI0RECbL7pKESpagQlIAY6AM8GYY25sJUzWnTQf3qzGdz9oCq8K3S1jY5elou2iQKibf31Ztv4nfHO6AZQboB9YxWS2oCsBSpKu8YgFKScRY3DDM6jSM7tatMmUpBQQV4SBcNhDG9nsEdY3qZ2TluLgfOMb2uT39YiXokSwH4qc+nwin1rjSWfQGUMCswASOYB+cK50uNz2rkp77mD6f7jFzkuSHvGpdjbW7IqCuSlRzAY/CITFZxV2WmeGZL3EEci/wBIJmy7mJz+UCvKCKWIMIslG/zhWt1IKChLlI8I1jJdq5H9eY2RLg/8ogwyVkYRMDf8Jf4xVM2cTnMuNcP3jHg1tdlyxZwPdOXAQHSJCQRuw+ioz9JVT5dgpKuLlx6GBlUU1S8ZWHOd1DV4zeJ1u+7DcPH/ANzxJM2WVllJcO/iFnw534GM3T96APGg73Dv6xJOz0jxJwBRdyx+sWDszfbdEs1iFy1A4kAljkcSgDzZvKMxWTVTVKYZDEbZZO/AkjrDqurUrnrUGUlKQA2TDUPo5MSoqYSqKcstinsBvwBVgNz3Uem6NSOkuQkopf8ASWcWWaT5fGN//C2VLkSVzZhZc4hgxLIS7PuclR8o87lSipYlozV4R+cI9Cp6RCUJTnhDXJZg2nSK3Bz5Y120+0ktKXlqCv8AL3R1hBXdqCvVJSHuUghXFr26QrqFyMlBxmEkkjyeLEbQQlLBgNAA0HZz1Smopl3mSZKn3ixve4Yg845UUtB3xCZCCghwrxN8b/aLl7RGj78olJrU5tfjnF2v4tOqRezcOEypIUR7OHPg++Fe1tl0fdTFypISoJOAhSnBF7h2axtHZVWmzM/ARLadWruJg/xI9Ie1/F2ZGQhCFLKgCEj1/wBvFHY+aoz5pTqjhliD30e0D1Dr8AzWpKR6/aD9hIEuqmJSHBlBvNMWuvK+NrS98GwBIIyL5Z7ngmlXNl3E0YupHJvwwHSKmDIEDp8+sdBWQVWJANgQ77mGsY7OPoGqmkzJhWpgVe0BYvz6RCsrEJSSVYmawF75DPWMrtPbpXMDOGU6kaHLr9IWCcb4QopJBu98LsN508o6Y3jf0k9K0hQIzYgi4IaxfXhC+u2cpNcicUjugqW6i3ANhdzfdCahrJstHjSpQJcW1y4cnhkuuVikpU6j3gCibgupJFtGv65xYu2Lu3yQhSW1dvnGMTRTJivAhajmWSbDjuj13+IwEunExACVJWGYC7ljp+XjP9gqkz5ykTblCSom4clSbMNBui4+Rq8mNpFLkhaiAAsYQ5D2J0zGeZjkrbCwnCwURrf8MEbepRLnMCS4cPo5L+oMJ0HNszuGkaX03o6pSyxf4X/LNDClnBSyGYJsTx3NGT7xQcOeMW008ghlav1iWNgdpsLfKBZtYT7xvEqiXLBbB6n6wP3CP2+pg8jlMECpJzPV4IlVQe7+Z+sCSpEvWC5GAaAjiPtB4hsioCj/AO33hqgghiS3OE0juwXwD1I+MMpJQ3styf6wM4xWy5/h7kElSiUgnJIu56DThDntHTFMqWqW7SbNwsH9PUwm7LICp5VolJPmf9xt2SUswIOY4ecNrfK+shs6oQZyFJA9lZNmuWH+oeInkuGJ84D2X2UmSxNnhTCXkNVJdiX4W9IIm1ba+UK5e1FaZn7D0EQRi1IDaRQurI1I6xNNUd59YMrOC5bOyph6CLJVOl/bOfWFiZ43kx1E/V4utWHtP3e9Xn9o+28pP6abhzKbX3tCOTXoTrfkfwwNVbSUZcwEWbw6axm8K1J6lsCTjmqBHsSpijwLJA8miNPVKkz0zAoHElVxfccos7NyiUGZiUkqI6s7Oc8yq0C0CcFQ2aQVgDz39I11bt+pTNqTlLCwpaglRKTYC9yOTDjFap81RUxUMb43s53NoII2iVgMgNnxcZZAbojJQpyFsodf9wZGdAT6cM4dSi7MCANX/N0FUCAMLJJYB8jhL7uMTr60IISlCbXZmB4RajaKThTLlgE59b9d0K9N1SELThfxZt8LRxK8AJUgk5ORpdrZvlbfuhhsXZ1nWOXHlAG0K6qmTEiVIKEoUD/UDBTH3ichbIb4xOXrXQ7/AImVSsMtIZlOS+jAB35qjP8AYyqmJqUunwqSq48/kPIQVtX9ZUqSZipEtKXZKUlWbaqN8oVU+2k09QkKK54AIOEJdzawGbB/ONTlq6he0rKqFAqwkAD5/wDlA8mQkpcJ0Yn8yg6sRNnzFTBIwJUbYzowGVzpFf8AJFsHX0Sk/WHtFhBOkAFnF9BdusEUdEkm59YtqdjLBsC2f4InS0M73gQBub5RqWEbOmMfvAS6hzY5ZwZUqUoi6Ut5/bl6QvXIu+NHG7dLZwucESah74oKkVDvwhWZQtcN5wTR4BmfSJU0TtEBhv8Aee184sO2P6ayQQQCBbe4F4AZIskeUGzKZCpSsTpsX0yyMAKdgrMorIDlk5HiqG8vakwAukOWbhm/yaEOwKkIWyjhxgAHcb26vGlnSEJS6y3FSmgp5fWn7HVhmd5KmAFwLbwp0q+CTGN2jsoylzBMPsEjPdkRzBBguj26mUcUk41MQQkFmLe9YaDLdDDteErlJqDNlpWpKSpEy6iGsQE3BD6i8Snxi1zAQ4mE7wfLWJSFLYAZcc+F4JUqUkeKfKfUITiPpEZM5PuJnLGjBhDrThKknLEDuvpHSFG6SwzY72t8IMp6WYpx3QFgRjXf0gyTsheoR0c+sGwaTlK1MBhBe7nO8W1dKRLSGcqO+1gT5WHnGjp9iOblPkQ2cDdo6MIlpW4SpKk4W1csQd+/pB2il9VbFKkoSAk2Bfnf7Qu2hVJl1CncHG4JyIIAPr8Yb9l6zEkoURjQS+V3vi+PlAnbRAJlX1UCbWsGB8jB29MnqhdJOuokp1A38uHOIop1OFFZKsi+QG5mgjY+2S/dYFTiAMOHXeFEsA2+HHcr94oQP2oDn/qP0g03iz/6ME3LqcaQxoJGG+EPq1vtBpkpB+ZvHFLw8d0F5GQwlEEMnKPqhRGYaAFbQQkZgHg8LqzbOLXr+ZxznGt6czajjAOz6GnlHEhBKv3KUT5PlCmbWHh1vFE6tJDE5cMo3OA7H0/aKScx5t6RUvaAAJDGEkmqZyDblEhUYgSkEtnD0Z7CanaQOhgZNQdGaFlXMaxFxxitEx2eNyL6YTqcuxSoDn+GKf5eS/hURnYwyqS5L74kFHEA8aY0CnZtmZRe9yA/kbmCJGzrnELaEE4hzGRib3ME0yzhFzrBWbXf0ssM2IEC+Y+MEiUFAgvcb+Y3wJMUXzOf0gmQokB75Rmi0oT2WSc5iiOA+ZhvK2BJSXUDMO9an9Iv0iyUbdYLR2tGy0pCWThA3AQjOwR4h3ngJ9lnbqTpYCHQHw+USnez0EGmXCyi2PJlDwoBUPeVn65dIPSoNFT3Mdlm3WKn0TLnoA9mLE1YZwB5kwsWY5pFgO0qJu5HItugHbFH30tiSC4INix+HDrAtMo4YM9384Rm3Hbjxn0ok9lXIUueogAg4RhLbnBy6Q4pti06MpYO/EMRPVWd4+Uo7zF0weEnX7RbSmpaEuAkAdB8ICqJu6KJmfSKkjwdDFIrVFVtADUdLwvXtIkthtxtHG8XWBF+0Y6dYzq39az2F/SA5k4k2D84iTEE59Y1iqSjqSXgeZUDQvEZusDrhxQZR1BdjlFi6gl0vncQKB4VdIrp8xEccUpznBVJIcjnFM9Ixmwz+cHbLHiHOJ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58" name="Picture 14" descr="http://blogs.weta.org/boundarystones/sites/blogs.weta.org.boundarystones/files/Andrew_Jackson_300px.jpg"/>
          <p:cNvPicPr>
            <a:picLocks noChangeAspect="1" noChangeArrowheads="1"/>
          </p:cNvPicPr>
          <p:nvPr/>
        </p:nvPicPr>
        <p:blipFill>
          <a:blip r:embed="rId4" cstate="print"/>
          <a:srcRect/>
          <a:stretch>
            <a:fillRect/>
          </a:stretch>
        </p:blipFill>
        <p:spPr bwMode="auto">
          <a:xfrm>
            <a:off x="6629400" y="1219200"/>
            <a:ext cx="2267107" cy="2743200"/>
          </a:xfrm>
          <a:prstGeom prst="rect">
            <a:avLst/>
          </a:prstGeom>
          <a:noFill/>
        </p:spPr>
      </p:pic>
      <p:sp>
        <p:nvSpPr>
          <p:cNvPr id="31760" name="AutoShape 16" descr="data:image/jpeg;base64,/9j/4AAQSkZJRgABAQAAAQABAAD/2wCEAAkGBxQTEhUUExQVFhQXGRgaFxcYGSAdGhocHhgXGB4cHxgdHiggGBwlHBcUITEiJSksLi4uFx8zODMsNygtLiwBCgoKDg0OFxAQFywcFBwsLCwsKywsLCwsLCwsLCwsLCwsLCwsLCwsNywsNywrKys3KysrKysrKysrKysrKysrK//AABEIAJoA8AMBIgACEQEDEQH/xAAbAAACAwEBAQAAAAAAAAAAAAAEBQIDBgEHAP/EAD8QAAECBAMFBQcCBgAGAwAAAAECEQADBCESMUEFUWFxgQYTIpGhMkKxwdHh8BRSBxUjM2LxcoKSssLiFkOi/8QAFwEBAQEBAAAAAAAAAAAAAAAAAQACA//EAB4RAQEBAAMBAQEBAQAAAAAAAAABEQISITFRQWET/9oADAMBAAIRAxEAPwDdVU8klyT+GBpU7xOXzixdyWbM/OKCC8c3IQZZDlNxv+0cQvjA995HKCZM0GyxwxCxHlmMs4k6mcQczFkucRkYoCE/u84uTaxsYkuRVFvgYMkT39q+4wAgApIjspdwHAe0XiOaacdXi2tqsIDP5wLN2gEDCNNTrCisrio5wHV1RtVeQJgRe01jM24mBitznFa5YORD7ogZSdqq0NxxhjLnJW5PtHV8oyzYS0HUaSTaIiwpRu+XH1gqQVzLC8LwhOKyhh4Z+UFyqsBbSyWAY3+ESM0YZIGK6zv0gCo2wAXCEve4F/OKps6++FdUoYuHCK+jRB2iTcxSuoJipBeCEU+h1hwPu+J5xJKv3FuWf2j4olpBMxeBA1tGe2ztsK8EhKkp3m61cW9wevKDWpKY7b27KkghBK15F7BOWf0+EZ6VVTJqgSovpY+g0EE7M2KkgFbHXDoCeOt4lPpkoscObG31OUZ7Os44qRVzGYLL3s/1MdRtGYRdRDbtfMRRMBDKAfixy8oPTs8mW9yQ4W/PUPYW9IgHk9op6QwmkdL/AA/LRejtbOwkKViPum1jx3iLZuyZCUpUtZL7hl5aXhdWypVgHCRqxPRyBEcXDtJODEd2WY3SfNTWz1tBdNt9c1XiVfUAWP5vhNNBYWKTwsMtXOUVmRdLM4Oihbyu/CHBW+XMuS13+cRQzuXji03PPfziYDRtxclSnOdoiUAKKTmIvQtiDFyEJUfEM9dRAQKpQeLJCyGe43K/LdI6o3I3FnaJJtfMbogkkXOHXJJN+n7oissQWvEsHh0KTk1/9GLCm28tZ7tyMRCzppOfnA8wecGy5eLQty+cVdzeLYMUyZJUWGfOJqkAC9zFglCPhLgIISnOsHIk+Eab46ZTG4ghJYCFAUSCI6lwqC5uTRWlBPMwpYlF4EnybwfKlNmY6pG8RHAVPTRRtbaSJGfiXogEDqT7o6Q5kSgRbPdGb292dKlmYoqMtTOMTBJG9hl10gq8I6ifNnLxLKtSkAHd7o0tqbmO9zgBtzBJDk7yWeHMjYtOWK5iTbVS1H1XBqdkUguGPFMl/UgxixvtP4RTdpIS7rlg78YO7c8DTNpoVZD80oUX33CY2EqRITpM/wDyn6RVP2tSpcFIfjMf4PBmL/oyCO8V7EqcBoMJbLM4iGhzsoz0JtKdgx8YTZmuwUXzhvK2pKPsSkMNyVK+Qgmk2pMWl0BTaMgJfzMXtHYiVRz5iGwIYGwClqA6BIeBEdnqhTuc8j3b+qlCGG1ttVCVYQFkNmZgDdEp+cKU1s9VypA3uVq+Ko1BtXp7MTEkvNWAc7y0/IxD+RyR7U1JP+U0kn/paK8KncrSeSE/UmLACS3eLBJ0LdLCEbWnVKLnnEhIOo84Jrdpy0FleLlds7vrlFH81khKSFkYtGcf6h0Pu4fU8YsloSNXi9KAoYgQU7xAaK1DslST+b4tS9M0h3uDmD+WMUdzmQbeoiWK+R+RjkwPEsfSZQ0YjUaRevMFNjqN3KK5S+EWTAd0RxbJmE5x2cgaDrFMsBxfo33iyYnjBiCrRyjqEPElZxdLnJGh+ESx8uUGzva1mj5TaJESqSFXsIqQtr2aHEiuXYHKOSk5RZjzjklemsKXJl3jikZtFskXvFNdUplArWpKE6qUWHrEVtKg39ILlr330vkYxlX26lJtKQuaS4f2EOL5m7XFwNRCkdqK6aRgCJSSxLJdgSfeVqw3awHDadQIkqIXOmpSVlKfHh3sCQLC2cTl0VNNJSCsrQSFJWsk2JDsTcRma2jnTUJEyYVKLkhSxdR3AZZ5wpkyDIUvu1eJOSgbjgnTn/uMq8XqVJsSUkWQCOnDnBxoEYfZAbK0ZTsz2gMxKUrYzGckZFi19yg4ccQY0kyofJRHJ/oImcES5mEMzjn8GiVLUS0JIsAPhujzb+IG0ponS5Ut1AoJKQ/iJLXa5ZnHWFiaytoghMxQWmZkkqxniARceo8osPWt7X0wmKKkjwE2LZesJVSCDlysA8OU1isAueQgSdV4rEgqGYtaJaVGSoubDrBlKcrpfhFJmPqPlF1LMIbLpeFaBqKgBRd7G466wHMrkpJKXA3PA9Y4xNx+cKDTLUSHuATnmBu35xrGZNavZ/ag4FS9C7k5szW3QTImWJA++sYxEhSPFGl7PY5wZJS4yB158IMVjSbNqyDhBDE5aX+EO5YyDGB9lbMUgusAMLvl55ZiL5m1KdNlVEkcO8T9YjE0yhraLVJG6FlV2jo5d++C+CPF8Aw6wh2h/EEu0mSG/dMP/in6xFqRL4REyzHn1R2yq1H+6E8EISPi8UJ7a1SbqUlXBSR8miPWvRhMaxA6xFZtGKpe3aj/AHJIPFKm9FA/GG0ntrTkMUrTzS/wJiGU+TMtHEl84Rf/ACmWD7Cwk5G1xvw7osX2qpmzWToAk3/OcSynwuGj5CGc2jL9otqTkpQU+GXMQVJY3VzUMmBSWTvjLztqTfEmZMK8LMVbnKTbLVN+ES6txt/tOJSGkJExRLYj7CTzzW3DzjDVE1UxQXOWVqxEgnQaAJFkj7RTUbQWv2lEiA0zi8HrckM5ShYjR/WCl1uABg6tAb+kLZRYO9zkI0vZHs6ahZxOJY/uL1JzwJ+ZixrST9RMUcRUtahfCjJO5wBFlDJKgTiIWzlQzu9+jnzMbpEtEpSkS04UhRDDgW/CYW7Vo6Y3WoylKPtJOfNDXvuZ4zWezLbKJp5rqxEZTAG4srixOmhMegUlWFjwlJ5NkflHnddSLlqUUhRQADiKSM7jwlicjx3PA9Dt6ZTqVmQRYHQscuDm41zhzRZ+N3tGnRNnymMrvJaruQFFBB8ITmQSBCquq5SatMshCAgKSh0tfMpvkQS+uecZPZlbMlqM1LGYtJBWbqBUbqGgOYfR4oMrvFeMqUr15k89c7w9Tlx6XLnOW+kKdoBzbzgTsftNWGZJmF1IbCdSL66s0NqytKnOXCDcYzCIW3eUG08wBgYCnLJORaLKVfi5QrSevrGdjvhXKqCTmQeEaGo2Ign21DPQb+cc2j2VKZeKWVFaQ6kFnPJtQMx9I1sQeQXYH2c8r3+VjG+2FLkSZSp5cJSzJLO5yZ9THm1DVBwDwvu6Roe0k8okSpQU4WSo30Bwp+K/KIZ6jVV8yrKpk1SkytEjLhbc2uZzhjsTs/30pU6YoyadLthHjWBmXOjsA2d4V7NBnrTKAZJIHIZn0AEb/tKRLpQlIZCVSx/y40j7xlt5rVUIQGSCApRLE4iNwfk3V4XzkNGuNTLExlsdG5gH5xGpppK8rRns3jFqU2cDrmg8oZ7UocKlEOQBClGTxuCjZcmwOT5R9MpmytzhsuUDJkL0Yg80n7iKEAKSdS+XCDQq2ZVKxIl+FSFLSGUl2xKAJG43iexZaps1KFqICnBCQAHY6AaECK0+GbLy/uIy0ZSY+nDATYpZSmNxqbg/mcagtbna1Of5Um+JcheHE3uktp/ioeUZGporytDNRMBfNwSRYccA6GNB2SmmdR7Qkkk+ATA51KV6n/gT5xmJSCmYJoQVJxy1OzA5LIc23xZlRfNT4QoCygD6RBCmMMv04wlAuElSQRqAogNzAhcpBBZn4t+fgjLf+nWxaBdRUIlS89VaJydXT6R7RQUaJMtMuWGSkNz3k8XjI/wp2cE0yp7eOaoh/wDFNgPNzG2WbRpztYap/uzHI9tXxLQj2/KKykJIGNQSegKs9MofTn7yYyH/AKinOJtTpC7aoPgU3sTEkud5w/OOdErKbb27OROUkghNgUrAILF3DhiHLxdtvs4pUhM5MxCiGdCUhPtahszG3qp6cABCTa4VhI9Q/rGGlJCpVSoKIAIMsJLB8SiByNvMRbXTjYROpJwkGw3b+Ucpy2Jeu6IVFWvEVEO7BxuHDSKayvxhmY746FqeyVGQDNUbr37g8O6lQNn9HgOn8MtAGiR8IpmzS+kZzXK+uTgBqfSLqMpJ3wvWXgugm4VZQrDuhpf/ALFNi9wbv8j8hziX6eZidyA2VswXfOGHdkgauATCzaG10SVqQUKJSWLLG5/2cYxBfQFd2XExfeIBSq+JIyP+QA9QOkMh2V/U4FTpi0LSkJZIBSQCWI11PnDjZqXNrCzbxluAEWbPqlkPiAcgEADU7jlF2KnY3ZJElYUmapXAobeM+sMe11GZlFPSLnu1Ecx4vlERUTLePMbhopjpy9YKKyfCpTuSCPIEZcYtlX9eOrqe9liZ7wsrnviqTtUhnyjqKEyqibIc2JA4gXHNw2ULq2WUq0Z9MofHWNBJImuxu1+MI9oye7OGL5Exkkhxx084ppqSfVzCJaFTFgOQBpl0hn0U8lTHpkJ08Qd3YlnJHQ+UB7MURiNm4i/npDlPYSulIdKUKe5SlQxA9bPyhFPkzZJaYhaOBBHxF4MT6tILn00hWKyaiyZiwN2It5ZQXNqRpYHTSFq41NT0D+FlbMmKrErWSO4s7WcqGf5lGMqylbFMzGpKQFOD4m98PobZgG4jQfw/qRKlVq1ayQlL6tjUfimM9s2nxqYAJtnf68IaGn2XhWgaHLlAG05BSb8Ri3/QxFVSwOnLhrHCtdQUyZbqUSwHE/IZxjPWv49X/h7IKaGSDqCehUSI0RECbL7pKESpagQlIAY6AM8GYY25sJUzWnTQf3qzGdz9oCq8K3S1jY5elou2iQKibf31Ztv4nfHO6AZQboB9YxWS2oCsBSpKu8YgFKScRY3DDM6jSM7tatMmUpBQQV4SBcNhDG9nsEdY3qZ2TluLgfOMb2uT39YiXokSwH4qc+nwin1rjSWfQGUMCswASOYB+cK50uNz2rkp77mD6f7jFzkuSHvGpdjbW7IqCuSlRzAY/CITFZxV2WmeGZL3EEci/wBIJmy7mJz+UCvKCKWIMIslG/zhWt1IKChLlI8I1jJdq5H9eY2RLg/8ogwyVkYRMDf8Jf4xVM2cTnMuNcP3jHg1tdlyxZwPdOXAQHSJCQRuw+ioz9JVT5dgpKuLlx6GBlUU1S8ZWHOd1DV4zeJ1u+7DcPH/ANzxJM2WVllJcO/iFnw534GM3T96APGg73Dv6xJOz0jxJwBRdyx+sWDszfbdEs1iFy1A4kAljkcSgDzZvKMxWTVTVKYZDEbZZO/AkjrDqurUrnrUGUlKQA2TDUPo5MSoqYSqKcstinsBvwBVgNz3Uem6NSOkuQkopf8ASWcWWaT5fGN//C2VLkSVzZhZc4hgxLIS7PuclR8o87lSipYlozV4R+cI9Cp6RCUJTnhDXJZg2nSK3Bz5Y120+0ktKXlqCv8AL3R1hBXdqCvVJSHuUghXFr26QrqFyMlBxmEkkjyeLEbQQlLBgNAA0HZz1Smopl3mSZKn3ixve4Yg845UUtB3xCZCCghwrxN8b/aLl7RGj78olJrU5tfjnF2v4tOqRezcOEypIUR7OHPg++Fe1tl0fdTFypISoJOAhSnBF7h2axtHZVWmzM/ARLadWruJg/xI9Ie1/F2ZGQhCFLKgCEj1/wBvFHY+aoz5pTqjhliD30e0D1Dr8AzWpKR6/aD9hIEuqmJSHBlBvNMWuvK+NrS98GwBIIyL5Z7ngmlXNl3E0YupHJvwwHSKmDIEDp8+sdBWQVWJANgQ77mGsY7OPoGqmkzJhWpgVe0BYvz6RCsrEJSSVYmawF75DPWMrtPbpXMDOGU6kaHLr9IWCcb4QopJBu98LsN508o6Y3jf0k9K0hQIzYgi4IaxfXhC+u2cpNcicUjugqW6i3ANhdzfdCahrJstHjSpQJcW1y4cnhkuuVikpU6j3gCibgupJFtGv65xYu2Lu3yQhSW1dvnGMTRTJivAhajmWSbDjuj13+IwEunExACVJWGYC7ljp+XjP9gqkz5ykTblCSom4clSbMNBui4+Rq8mNpFLkhaiAAsYQ5D2J0zGeZjkrbCwnCwURrf8MEbepRLnMCS4cPo5L+oMJ0HNszuGkaX03o6pSyxf4X/LNDClnBSyGYJsTx3NGT7xQcOeMW008ghlav1iWNgdpsLfKBZtYT7xvEqiXLBbB6n6wP3CP2+pg8jlMECpJzPV4IlVQe7+Z+sCSpEvWC5GAaAjiPtB4hsioCj/AO33hqgghiS3OE0juwXwD1I+MMpJQ3styf6wM4xWy5/h7kElSiUgnJIu56DThDntHTFMqWqW7SbNwsH9PUwm7LICp5VolJPmf9xt2SUswIOY4ecNrfK+shs6oQZyFJA9lZNmuWH+oeInkuGJ84D2X2UmSxNnhTCXkNVJdiX4W9IIm1ba+UK5e1FaZn7D0EQRi1IDaRQurI1I6xNNUd59YMrOC5bOyph6CLJVOl/bOfWFiZ43kx1E/V4utWHtP3e9Xn9o+28pP6abhzKbX3tCOTXoTrfkfwwNVbSUZcwEWbw6axm8K1J6lsCTjmqBHsSpijwLJA8miNPVKkz0zAoHElVxfccos7NyiUGZiUkqI6s7Oc8yq0C0CcFQ2aQVgDz39I11bt+pTNqTlLCwpaglRKTYC9yOTDjFap81RUxUMb43s53NoII2iVgMgNnxcZZAbojJQpyFsodf9wZGdAT6cM4dSi7MCANX/N0FUCAMLJJYB8jhL7uMTr60IISlCbXZmB4RajaKThTLlgE59b9d0K9N1SELThfxZt8LRxK8AJUgk5ORpdrZvlbfuhhsXZ1nWOXHlAG0K6qmTEiVIKEoUD/UDBTH3ichbIb4xOXrXQ7/AImVSsMtIZlOS+jAB35qjP8AYyqmJqUunwqSq48/kPIQVtX9ZUqSZipEtKXZKUlWbaqN8oVU+2k09QkKK54AIOEJdzawGbB/ONTlq6he0rKqFAqwkAD5/wDlA8mQkpcJ0Yn8yg6sRNnzFTBIwJUbYzowGVzpFf8AJFsHX0Sk/WHtFhBOkAFnF9BdusEUdEkm59YtqdjLBsC2f4InS0M73gQBub5RqWEbOmMfvAS6hzY5ZwZUqUoi6Ut5/bl6QvXIu+NHG7dLZwucESah74oKkVDvwhWZQtcN5wTR4BmfSJU0TtEBhv8Aee184sO2P6ayQQQCBbe4F4AZIskeUGzKZCpSsTpsX0yyMAKdgrMorIDlk5HiqG8vakwAukOWbhm/yaEOwKkIWyjhxgAHcb26vGlnSEJS6y3FSmgp5fWn7HVhmd5KmAFwLbwp0q+CTGN2jsoylzBMPsEjPdkRzBBguj26mUcUk41MQQkFmLe9YaDLdDDteErlJqDNlpWpKSpEy6iGsQE3BD6i8Snxi1zAQ4mE7wfLWJSFLYAZcc+F4JUqUkeKfKfUITiPpEZM5PuJnLGjBhDrThKknLEDuvpHSFG6SwzY72t8IMp6WYpx3QFgRjXf0gyTsheoR0c+sGwaTlK1MBhBe7nO8W1dKRLSGcqO+1gT5WHnGjp9iOblPkQ2cDdo6MIlpW4SpKk4W1csQd+/pB2il9VbFKkoSAk2Bfnf7Qu2hVJl1CncHG4JyIIAPr8Yb9l6zEkoURjQS+V3vi+PlAnbRAJlX1UCbWsGB8jB29MnqhdJOuokp1A38uHOIop1OFFZKsi+QG5mgjY+2S/dYFTiAMOHXeFEsA2+HHcr94oQP2oDn/qP0g03iz/6ME3LqcaQxoJGG+EPq1vtBpkpB+ZvHFLw8d0F5GQwlEEMnKPqhRGYaAFbQQkZgHg8LqzbOLXr+ZxznGt6czajjAOz6GnlHEhBKv3KUT5PlCmbWHh1vFE6tJDE5cMo3OA7H0/aKScx5t6RUvaAAJDGEkmqZyDblEhUYgSkEtnD0Z7CanaQOhgZNQdGaFlXMaxFxxitEx2eNyL6YTqcuxSoDn+GKf5eS/hURnYwyqS5L74kFHEA8aY0CnZtmZRe9yA/kbmCJGzrnELaEE4hzGRib3ME0yzhFzrBWbXf0ssM2IEC+Y+MEiUFAgvcb+Y3wJMUXzOf0gmQokB75Rmi0oT2WSc5iiOA+ZhvK2BJSXUDMO9an9Iv0iyUbdYLR2tGy0pCWThA3AQjOwR4h3ngJ9lnbqTpYCHQHw+USnez0EGmXCyi2PJlDwoBUPeVn65dIPSoNFT3Mdlm3WKn0TLnoA9mLE1YZwB5kwsWY5pFgO0qJu5HItugHbFH30tiSC4INix+HDrAtMo4YM9384Rm3Hbjxn0ok9lXIUueogAg4RhLbnBy6Q4pti06MpYO/EMRPVWd4+Uo7zF0weEnX7RbSmpaEuAkAdB8ICqJu6KJmfSKkjwdDFIrVFVtADUdLwvXtIkthtxtHG8XWBF+0Y6dYzq39az2F/SA5k4k2D84iTEE59Y1iqSjqSXgeZUDQvEZusDrhxQZR1BdjlFi6gl0vncQKB4VdIrp8xEccUpznBVJIcjnFM9Ixmwz+cHbLHiHOJ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62" name="Picture 18" descr="http://en.wikipedia.org/wik/File:Eclipse(horse).jpg"/>
          <p:cNvPicPr>
            <a:picLocks noChangeAspect="1" noChangeArrowheads="1"/>
          </p:cNvPicPr>
          <p:nvPr/>
        </p:nvPicPr>
        <p:blipFill>
          <a:blip r:embed="rId5" cstate="print"/>
          <a:srcRect/>
          <a:stretch>
            <a:fillRect/>
          </a:stretch>
        </p:blipFill>
        <p:spPr bwMode="auto">
          <a:xfrm>
            <a:off x="4953000" y="4648200"/>
            <a:ext cx="3733800" cy="18669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Horseracing's Popularity</a:t>
            </a:r>
            <a:endParaRPr lang="en-US" dirty="0"/>
          </a:p>
        </p:txBody>
      </p:sp>
      <p:sp>
        <p:nvSpPr>
          <p:cNvPr id="3" name="Content Placeholder 2"/>
          <p:cNvSpPr>
            <a:spLocks noGrp="1"/>
          </p:cNvSpPr>
          <p:nvPr>
            <p:ph idx="1"/>
          </p:nvPr>
        </p:nvSpPr>
        <p:spPr/>
        <p:txBody>
          <a:bodyPr>
            <a:normAutofit fontScale="85000" lnSpcReduction="10000"/>
          </a:bodyPr>
          <a:lstStyle/>
          <a:p>
            <a:r>
              <a:rPr lang="en-US" dirty="0"/>
              <a:t>Arguments against this </a:t>
            </a:r>
            <a:r>
              <a:rPr lang="en-US" dirty="0" smtClean="0"/>
              <a:t>fact that horseracing is the most popular sport in United States History are. . . </a:t>
            </a:r>
          </a:p>
          <a:p>
            <a:r>
              <a:rPr lang="en-US" dirty="0"/>
              <a:t>P</a:t>
            </a:r>
            <a:r>
              <a:rPr lang="en-US" dirty="0" smtClean="0"/>
              <a:t>rior </a:t>
            </a:r>
            <a:r>
              <a:rPr lang="en-US" dirty="0"/>
              <a:t>to the 1850’s America had no popular culture, only localized traditions and sports.</a:t>
            </a:r>
          </a:p>
          <a:p>
            <a:r>
              <a:rPr lang="en-US" dirty="0"/>
              <a:t>Arguments could be make that boxing was more popular as a poor mans sport and horseracing as a rich man’s sport</a:t>
            </a:r>
          </a:p>
          <a:p>
            <a:r>
              <a:rPr lang="en-US" dirty="0"/>
              <a:t>Also, modern sports like baseball, football, and basketball where yet to be invented. So choices were limited.  </a:t>
            </a:r>
            <a:endParaRPr lang="en-US" dirty="0" smtClean="0"/>
          </a:p>
          <a:p>
            <a:r>
              <a:rPr lang="en-US" dirty="0" smtClean="0"/>
              <a:t>Also. . .</a:t>
            </a:r>
            <a:endParaRPr lang="en-US" dirty="0"/>
          </a:p>
          <a:p>
            <a:endParaRPr lang="en-US" dirty="0"/>
          </a:p>
        </p:txBody>
      </p:sp>
    </p:spTree>
    <p:extLst>
      <p:ext uri="{BB962C8B-B14F-4D97-AF65-F5344CB8AC3E}">
        <p14:creationId xmlns:p14="http://schemas.microsoft.com/office/powerpoint/2010/main" val="1895009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04800" y="1219200"/>
            <a:ext cx="8229600" cy="3505200"/>
          </a:xfrm>
        </p:spPr>
        <p:txBody>
          <a:bodyPr/>
          <a:lstStyle/>
          <a:p>
            <a:r>
              <a:rPr lang="en-US" dirty="0"/>
              <a:t>Organized </a:t>
            </a:r>
            <a:r>
              <a:rPr lang="en-US" dirty="0" smtClean="0"/>
              <a:t>professional racing </a:t>
            </a:r>
            <a:r>
              <a:rPr lang="en-US" dirty="0"/>
              <a:t>didn’t exist in America until after the Civil War in 1865.</a:t>
            </a:r>
          </a:p>
          <a:p>
            <a:r>
              <a:rPr lang="en-US" dirty="0"/>
              <a:t>By 1890 there were 314 operation tracks in America.</a:t>
            </a:r>
          </a:p>
        </p:txBody>
      </p:sp>
      <p:pic>
        <p:nvPicPr>
          <p:cNvPr id="7173" name="Picture 5" descr="horse_racing1"/>
          <p:cNvPicPr>
            <a:picLocks noChangeAspect="1" noChangeArrowheads="1"/>
          </p:cNvPicPr>
          <p:nvPr/>
        </p:nvPicPr>
        <p:blipFill>
          <a:blip r:embed="rId2" cstate="print"/>
          <a:srcRect/>
          <a:stretch>
            <a:fillRect/>
          </a:stretch>
        </p:blipFill>
        <p:spPr bwMode="auto">
          <a:xfrm>
            <a:off x="3581400" y="3048000"/>
            <a:ext cx="5114628" cy="3362325"/>
          </a:xfrm>
          <a:prstGeom prst="rect">
            <a:avLst/>
          </a:prstGeom>
          <a:noFill/>
        </p:spPr>
      </p:pic>
      <p:sp>
        <p:nvSpPr>
          <p:cNvPr id="4" name="Rectangle 3"/>
          <p:cNvSpPr/>
          <p:nvPr/>
        </p:nvSpPr>
        <p:spPr>
          <a:xfrm>
            <a:off x="457200" y="228600"/>
            <a:ext cx="8153400" cy="769441"/>
          </a:xfrm>
          <a:prstGeom prst="rect">
            <a:avLst/>
          </a:prstGeom>
        </p:spPr>
        <p:txBody>
          <a:bodyPr wrap="square">
            <a:spAutoFit/>
          </a:bodyPr>
          <a:lstStyle/>
          <a:p>
            <a:r>
              <a:rPr lang="en-US" sz="4400" dirty="0" smtClean="0"/>
              <a:t>Horse Racing and Progressive Era </a:t>
            </a:r>
            <a:endParaRPr lang="en-US" sz="4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81000" y="304800"/>
            <a:ext cx="8229600" cy="4495800"/>
          </a:xfrm>
        </p:spPr>
        <p:txBody>
          <a:bodyPr/>
          <a:lstStyle/>
          <a:p>
            <a:r>
              <a:rPr lang="en-US" dirty="0"/>
              <a:t>In the early 1900’s horse racing was almost wiped out due to </a:t>
            </a:r>
            <a:r>
              <a:rPr lang="en-US" dirty="0" smtClean="0"/>
              <a:t>WWI, antigambling, temperance and progressive movements</a:t>
            </a:r>
            <a:endParaRPr lang="en-US" dirty="0"/>
          </a:p>
          <a:p>
            <a:r>
              <a:rPr lang="en-US" dirty="0"/>
              <a:t>By 1908 only 25 tracks remained.</a:t>
            </a:r>
          </a:p>
        </p:txBody>
      </p:sp>
      <p:pic>
        <p:nvPicPr>
          <p:cNvPr id="32772" name="Picture 4" descr="http://www.nevadamagazine.com/images/articles/Main_Gamblesmash.jpg"/>
          <p:cNvPicPr>
            <a:picLocks noChangeAspect="1" noChangeArrowheads="1"/>
          </p:cNvPicPr>
          <p:nvPr/>
        </p:nvPicPr>
        <p:blipFill>
          <a:blip r:embed="rId2" cstate="print"/>
          <a:srcRect/>
          <a:stretch>
            <a:fillRect/>
          </a:stretch>
        </p:blipFill>
        <p:spPr bwMode="auto">
          <a:xfrm>
            <a:off x="4495800" y="2667000"/>
            <a:ext cx="3962400" cy="2123846"/>
          </a:xfrm>
          <a:prstGeom prst="rect">
            <a:avLst/>
          </a:prstGeom>
          <a:noFill/>
        </p:spPr>
      </p:pic>
      <p:pic>
        <p:nvPicPr>
          <p:cNvPr id="32774" name="Picture 6" descr="http://www.thenation.com/sites/default/files/imagecache/slideshow/prohibition_slide.jpg"/>
          <p:cNvPicPr>
            <a:picLocks noChangeAspect="1" noChangeArrowheads="1"/>
          </p:cNvPicPr>
          <p:nvPr/>
        </p:nvPicPr>
        <p:blipFill>
          <a:blip r:embed="rId3" cstate="print"/>
          <a:srcRect/>
          <a:stretch>
            <a:fillRect/>
          </a:stretch>
        </p:blipFill>
        <p:spPr bwMode="auto">
          <a:xfrm>
            <a:off x="228600" y="2667000"/>
            <a:ext cx="3587242" cy="2209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Golden Age of Horse Racing 1930-1950</a:t>
            </a:r>
            <a:endParaRPr lang="en-US" dirty="0"/>
          </a:p>
        </p:txBody>
      </p:sp>
      <p:sp>
        <p:nvSpPr>
          <p:cNvPr id="3" name="Content Placeholder 2"/>
          <p:cNvSpPr>
            <a:spLocks noGrp="1"/>
          </p:cNvSpPr>
          <p:nvPr>
            <p:ph idx="1"/>
          </p:nvPr>
        </p:nvSpPr>
        <p:spPr/>
        <p:txBody>
          <a:bodyPr/>
          <a:lstStyle/>
          <a:p>
            <a:r>
              <a:rPr lang="en-US" dirty="0" smtClean="0"/>
              <a:t>With the end of Prohibition can the end of anti gambling laws as well.  This law change will usher in a golden age of American Horse Racing</a:t>
            </a:r>
            <a:endParaRPr lang="en-US" dirty="0"/>
          </a:p>
        </p:txBody>
      </p:sp>
      <p:pic>
        <p:nvPicPr>
          <p:cNvPr id="27650" name="Picture 2" descr="http://looka.gumbopages.com/wp-content/uploads/endofpro.jpg"/>
          <p:cNvPicPr>
            <a:picLocks noChangeAspect="1" noChangeArrowheads="1"/>
          </p:cNvPicPr>
          <p:nvPr/>
        </p:nvPicPr>
        <p:blipFill>
          <a:blip r:embed="rId2" cstate="print"/>
          <a:srcRect/>
          <a:stretch>
            <a:fillRect/>
          </a:stretch>
        </p:blipFill>
        <p:spPr bwMode="auto">
          <a:xfrm>
            <a:off x="4191000" y="3276600"/>
            <a:ext cx="4476750" cy="3333750"/>
          </a:xfrm>
          <a:prstGeom prst="rect">
            <a:avLst/>
          </a:prstGeom>
          <a:noFill/>
        </p:spPr>
      </p:pic>
      <p:pic>
        <p:nvPicPr>
          <p:cNvPr id="27652" name="Picture 4" descr="http://i.ebayimg.com/24/!ByscEfwCGk~$(KGrHqMOKnQEw9MocTSVBMS1y-0(UQ~~_35.JPG?set_id=8800005007"/>
          <p:cNvPicPr>
            <a:picLocks noChangeAspect="1" noChangeArrowheads="1"/>
          </p:cNvPicPr>
          <p:nvPr/>
        </p:nvPicPr>
        <p:blipFill>
          <a:blip r:embed="rId3" cstate="print"/>
          <a:srcRect/>
          <a:stretch>
            <a:fillRect/>
          </a:stretch>
        </p:blipFill>
        <p:spPr bwMode="auto">
          <a:xfrm>
            <a:off x="609600" y="3886200"/>
            <a:ext cx="2857500" cy="240982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l="25038" t="38137" r="50148" b="19069"/>
          <a:stretch>
            <a:fillRect/>
          </a:stretch>
        </p:blipFill>
        <p:spPr bwMode="auto">
          <a:xfrm rot="21237286">
            <a:off x="1373424" y="3802062"/>
            <a:ext cx="2906231" cy="3082331"/>
          </a:xfrm>
          <a:prstGeom prst="rect">
            <a:avLst/>
          </a:prstGeom>
          <a:noFill/>
          <a:ln w="9525">
            <a:noFill/>
            <a:miter lim="800000"/>
            <a:headEnd/>
            <a:tailEnd/>
          </a:ln>
        </p:spPr>
      </p:pic>
      <p:pic>
        <p:nvPicPr>
          <p:cNvPr id="4" name="Content Placeholder 3"/>
          <p:cNvPicPr>
            <a:picLocks/>
          </p:cNvPicPr>
          <p:nvPr/>
        </p:nvPicPr>
        <p:blipFill>
          <a:blip r:embed="rId3" cstate="print"/>
          <a:srcRect l="24643" t="37916" r="49732" b="19069"/>
          <a:stretch>
            <a:fillRect/>
          </a:stretch>
        </p:blipFill>
        <p:spPr bwMode="auto">
          <a:xfrm rot="209183">
            <a:off x="5029200" y="3580257"/>
            <a:ext cx="3124200" cy="3277743"/>
          </a:xfrm>
          <a:prstGeom prst="rect">
            <a:avLst/>
          </a:prstGeom>
          <a:noFill/>
          <a:ln w="9525">
            <a:noFill/>
            <a:miter lim="800000"/>
            <a:headEnd/>
            <a:tailEnd/>
          </a:ln>
          <a:effectLst/>
        </p:spPr>
      </p:pic>
      <p:sp>
        <p:nvSpPr>
          <p:cNvPr id="3" name="Content Placeholder 2"/>
          <p:cNvSpPr>
            <a:spLocks noGrp="1"/>
          </p:cNvSpPr>
          <p:nvPr>
            <p:ph idx="1"/>
          </p:nvPr>
        </p:nvSpPr>
        <p:spPr>
          <a:xfrm>
            <a:off x="609600" y="1600200"/>
            <a:ext cx="7772400" cy="3886200"/>
          </a:xfrm>
        </p:spPr>
        <p:txBody>
          <a:bodyPr>
            <a:normAutofit/>
          </a:bodyPr>
          <a:lstStyle/>
          <a:p>
            <a:r>
              <a:rPr lang="en-US" sz="2400" dirty="0" smtClean="0"/>
              <a:t>People watched Horse racing to create Diversion while they were struggling during the Great Depression. The beauty and excitement of racing  drew many fans to the stands</a:t>
            </a:r>
            <a:r>
              <a:rPr lang="en-US" sz="2400" dirty="0" smtClean="0">
                <a:hlinkClick r:id="rId4"/>
              </a:rPr>
              <a:t>. This sport gave relief from the tight clamp of poverty for a short period of time while spectators watched</a:t>
            </a:r>
            <a:r>
              <a:rPr lang="en-US" sz="2800" dirty="0" smtClean="0">
                <a:hlinkClick r:id="rId4"/>
              </a:rPr>
              <a:t>.</a:t>
            </a:r>
            <a:endParaRPr lang="en-US" sz="2800" dirty="0" smtClean="0"/>
          </a:p>
          <a:p>
            <a:pPr>
              <a:buNone/>
            </a:pPr>
            <a:endParaRPr lang="en-US" dirty="0"/>
          </a:p>
        </p:txBody>
      </p:sp>
      <p:sp>
        <p:nvSpPr>
          <p:cNvPr id="2" name="Title 1"/>
          <p:cNvSpPr>
            <a:spLocks noGrp="1"/>
          </p:cNvSpPr>
          <p:nvPr>
            <p:ph type="title"/>
          </p:nvPr>
        </p:nvSpPr>
        <p:spPr/>
        <p:txBody>
          <a:bodyPr>
            <a:noAutofit/>
          </a:bodyPr>
          <a:lstStyle/>
          <a:p>
            <a:r>
              <a:rPr lang="en-US" sz="3600" dirty="0" smtClean="0"/>
              <a:t>Horse Racing During the Great Depression</a:t>
            </a: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t>Horse racing was one of the only places to </a:t>
            </a:r>
            <a:r>
              <a:rPr lang="en-US" sz="2800" dirty="0" smtClean="0"/>
              <a:t>bet.</a:t>
            </a:r>
            <a:r>
              <a:rPr lang="en-US" sz="2800" dirty="0"/>
              <a:t/>
            </a:r>
            <a:br>
              <a:rPr lang="en-US" sz="2800" dirty="0"/>
            </a:br>
            <a:r>
              <a:rPr lang="en-US" sz="2800" dirty="0"/>
              <a:t>“The opportunities for gambling in the 1930s were very limited,”  There were no state lotteries. Football was a very minor sport....  There were casinos in Nevada, but how many people go to Nevada? Hence the only place you could really bet was at a racetrack.” –Gene Smith</a:t>
            </a:r>
          </a:p>
          <a:p>
            <a:r>
              <a:rPr lang="en-US" sz="2800" dirty="0"/>
              <a:t>A $100,000 winner-takes-all prize in most racing bets drew horses, and the horses drew fans during the economically sour times. </a:t>
            </a:r>
          </a:p>
          <a:p>
            <a:endParaRPr lang="en-US" dirty="0"/>
          </a:p>
        </p:txBody>
      </p:sp>
      <p:sp>
        <p:nvSpPr>
          <p:cNvPr id="2" name="Title 1"/>
          <p:cNvSpPr>
            <a:spLocks noGrp="1"/>
          </p:cNvSpPr>
          <p:nvPr>
            <p:ph type="title"/>
          </p:nvPr>
        </p:nvSpPr>
        <p:spPr/>
        <p:txBody>
          <a:bodyPr>
            <a:noAutofit/>
          </a:bodyPr>
          <a:lstStyle/>
          <a:p>
            <a:r>
              <a:rPr lang="en-US" sz="3600" dirty="0"/>
              <a:t>Horse Racing During the Great Depression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72000"/>
          </a:xfrm>
        </p:spPr>
        <p:txBody>
          <a:bodyPr>
            <a:normAutofit fontScale="85000" lnSpcReduction="20000"/>
          </a:bodyPr>
          <a:lstStyle/>
          <a:p>
            <a:r>
              <a:rPr lang="en-US" dirty="0" smtClean="0"/>
              <a:t>Horse racing was very popular during the Depression. </a:t>
            </a:r>
            <a:r>
              <a:rPr lang="en-US" dirty="0" err="1" smtClean="0"/>
              <a:t>Seabiscuit</a:t>
            </a:r>
            <a:r>
              <a:rPr lang="en-US" dirty="0" smtClean="0"/>
              <a:t> was a sports celebrity, a day at the races offered affordable entertainment (if you watched your gambling), with low general admittance prices for the grandstand area and increasing prices for clubhouse and turf club admittance. People went out and did things before there was television and computers and all the things that make our homes so comfortable and satisfying to be in these days; but in those days, there was radio, </a:t>
            </a:r>
            <a:r>
              <a:rPr lang="en-US" dirty="0" err="1" smtClean="0"/>
              <a:t>newpapers</a:t>
            </a:r>
            <a:r>
              <a:rPr lang="en-US" dirty="0" smtClean="0"/>
              <a:t>, magazines, movies and sporting events, and horse racing enjoyed the same kind of popularity as baseball or boxing matches or Saturday afternoon at the movies.</a:t>
            </a:r>
          </a:p>
          <a:p>
            <a:endParaRPr lang="en-US" dirty="0"/>
          </a:p>
        </p:txBody>
      </p:sp>
      <p:sp>
        <p:nvSpPr>
          <p:cNvPr id="3" name="Title 2"/>
          <p:cNvSpPr>
            <a:spLocks noGrp="1"/>
          </p:cNvSpPr>
          <p:nvPr>
            <p:ph type="title"/>
          </p:nvPr>
        </p:nvSpPr>
        <p:spPr/>
        <p:txBody>
          <a:bodyPr/>
          <a:lstStyle/>
          <a:p>
            <a:r>
              <a:rPr lang="en-US" dirty="0" smtClean="0"/>
              <a:t>During the Great Depression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the Great Depression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People visited the track by the thousands every day, eager for the drama of a horse race. Horse racing, along with baseball, dominated the sports world. Sports were not the only diversions available to Americans struggling to grind out a living</a:t>
            </a:r>
            <a:endParaRPr lang="en-US" dirty="0"/>
          </a:p>
        </p:txBody>
      </p:sp>
      <p:pic>
        <p:nvPicPr>
          <p:cNvPr id="5" name="Content Placeholder 4"/>
          <p:cNvPicPr>
            <a:picLocks noGrp="1"/>
          </p:cNvPicPr>
          <p:nvPr>
            <p:ph sz="half" idx="2"/>
          </p:nvPr>
        </p:nvPicPr>
        <p:blipFill>
          <a:blip r:embed="rId2" cstate="print"/>
          <a:srcRect l="22011" t="40798" r="45575" b="13082"/>
          <a:stretch>
            <a:fillRect/>
          </a:stretch>
        </p:blipFill>
        <p:spPr bwMode="auto">
          <a:xfrm>
            <a:off x="4701861" y="1752600"/>
            <a:ext cx="3603939"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Types of Horses in Horse Racing</a:t>
            </a:r>
            <a:br>
              <a:rPr lang="en-US" dirty="0" smtClean="0"/>
            </a:br>
            <a:r>
              <a:rPr lang="en-US" dirty="0"/>
              <a:t/>
            </a:r>
            <a:br>
              <a:rPr lang="en-US" dirty="0"/>
            </a:br>
            <a:r>
              <a:rPr lang="en-US" dirty="0" smtClean="0"/>
              <a:t/>
            </a:r>
            <a:br>
              <a:rPr lang="en-US" dirty="0" smtClean="0"/>
            </a:br>
            <a:r>
              <a:rPr lang="en-US" dirty="0"/>
              <a:t/>
            </a:r>
            <a:br>
              <a:rPr lang="en-US" dirty="0"/>
            </a:br>
            <a:r>
              <a:rPr lang="en-US" dirty="0" smtClean="0"/>
              <a:t>Thoroughbreds and Quarter Horses </a:t>
            </a:r>
            <a:endParaRPr lang="en-US" dirty="0"/>
          </a:p>
        </p:txBody>
      </p:sp>
      <p:sp>
        <p:nvSpPr>
          <p:cNvPr id="3" name="Subtitle 2"/>
          <p:cNvSpPr>
            <a:spLocks noGrp="1"/>
          </p:cNvSpPr>
          <p:nvPr>
            <p:ph type="subTitle" idx="1"/>
          </p:nvPr>
        </p:nvSpPr>
        <p:spPr/>
        <p:txBody>
          <a:bodyPr>
            <a:normAutofit/>
          </a:bodyPr>
          <a:lstStyle/>
          <a:p>
            <a:endParaRPr lang="en-US" sz="1400" dirty="0"/>
          </a:p>
        </p:txBody>
      </p:sp>
    </p:spTree>
    <p:extLst>
      <p:ext uri="{BB962C8B-B14F-4D97-AF65-F5344CB8AC3E}">
        <p14:creationId xmlns:p14="http://schemas.microsoft.com/office/powerpoint/2010/main" val="1103588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Horse Racing Resurges </a:t>
            </a:r>
            <a:endParaRPr lang="en-US" dirty="0"/>
          </a:p>
        </p:txBody>
      </p:sp>
      <p:sp>
        <p:nvSpPr>
          <p:cNvPr id="3" name="Content Placeholder 2"/>
          <p:cNvSpPr>
            <a:spLocks noGrp="1"/>
          </p:cNvSpPr>
          <p:nvPr>
            <p:ph sz="half" idx="1"/>
          </p:nvPr>
        </p:nvSpPr>
        <p:spPr>
          <a:xfrm>
            <a:off x="457200" y="1600200"/>
            <a:ext cx="2362200" cy="3505199"/>
          </a:xfrm>
        </p:spPr>
        <p:txBody>
          <a:bodyPr/>
          <a:lstStyle/>
          <a:p>
            <a:pPr>
              <a:buNone/>
            </a:pPr>
            <a:r>
              <a:rPr lang="en-US" dirty="0" smtClean="0"/>
              <a:t>Secretariat</a:t>
            </a:r>
            <a:endParaRPr lang="en-US" dirty="0"/>
          </a:p>
        </p:txBody>
      </p:sp>
      <p:sp>
        <p:nvSpPr>
          <p:cNvPr id="4" name="Content Placeholder 3"/>
          <p:cNvSpPr>
            <a:spLocks noGrp="1"/>
          </p:cNvSpPr>
          <p:nvPr>
            <p:ph sz="half" idx="2"/>
          </p:nvPr>
        </p:nvSpPr>
        <p:spPr>
          <a:xfrm>
            <a:off x="3276600" y="1524000"/>
            <a:ext cx="2743200" cy="3505201"/>
          </a:xfrm>
        </p:spPr>
        <p:txBody>
          <a:bodyPr/>
          <a:lstStyle/>
          <a:p>
            <a:pPr>
              <a:buNone/>
            </a:pPr>
            <a:r>
              <a:rPr lang="en-US" dirty="0" smtClean="0"/>
              <a:t>Seattle Slew</a:t>
            </a:r>
            <a:endParaRPr lang="en-US" dirty="0"/>
          </a:p>
        </p:txBody>
      </p:sp>
      <p:sp>
        <p:nvSpPr>
          <p:cNvPr id="5" name="TextBox 4"/>
          <p:cNvSpPr txBox="1"/>
          <p:nvPr/>
        </p:nvSpPr>
        <p:spPr>
          <a:xfrm>
            <a:off x="6172200" y="1600200"/>
            <a:ext cx="2667000" cy="523220"/>
          </a:xfrm>
          <a:prstGeom prst="rect">
            <a:avLst/>
          </a:prstGeom>
          <a:noFill/>
        </p:spPr>
        <p:txBody>
          <a:bodyPr wrap="square" rtlCol="0">
            <a:spAutoFit/>
          </a:bodyPr>
          <a:lstStyle/>
          <a:p>
            <a:r>
              <a:rPr lang="en-US" sz="2800" dirty="0" smtClean="0"/>
              <a:t>Affirmed</a:t>
            </a:r>
            <a:endParaRPr lang="en-US" sz="2800" dirty="0"/>
          </a:p>
        </p:txBody>
      </p:sp>
      <p:pic>
        <p:nvPicPr>
          <p:cNvPr id="8196" name="Picture 4" descr="http://sports.espn.go.com/winnercomm/horseracing/SeattleSlew_250x200_080604.jpg"/>
          <p:cNvPicPr>
            <a:picLocks noChangeAspect="1" noChangeArrowheads="1"/>
          </p:cNvPicPr>
          <p:nvPr/>
        </p:nvPicPr>
        <p:blipFill>
          <a:blip r:embed="rId2" cstate="print"/>
          <a:srcRect/>
          <a:stretch>
            <a:fillRect/>
          </a:stretch>
        </p:blipFill>
        <p:spPr bwMode="auto">
          <a:xfrm>
            <a:off x="3276600" y="2743200"/>
            <a:ext cx="2514600" cy="2011680"/>
          </a:xfrm>
          <a:prstGeom prst="rect">
            <a:avLst/>
          </a:prstGeom>
          <a:noFill/>
        </p:spPr>
      </p:pic>
      <p:pic>
        <p:nvPicPr>
          <p:cNvPr id="8198" name="Picture 6" descr="http://www.championsgallery.com/Affirmed%20Derby%20Side.jpg"/>
          <p:cNvPicPr>
            <a:picLocks noChangeAspect="1" noChangeArrowheads="1"/>
          </p:cNvPicPr>
          <p:nvPr/>
        </p:nvPicPr>
        <p:blipFill>
          <a:blip r:embed="rId3" cstate="print"/>
          <a:srcRect/>
          <a:stretch>
            <a:fillRect/>
          </a:stretch>
        </p:blipFill>
        <p:spPr bwMode="auto">
          <a:xfrm>
            <a:off x="6019800" y="2514600"/>
            <a:ext cx="2209800" cy="2775319"/>
          </a:xfrm>
          <a:prstGeom prst="rect">
            <a:avLst/>
          </a:prstGeom>
          <a:noFill/>
        </p:spPr>
      </p:pic>
      <p:pic>
        <p:nvPicPr>
          <p:cNvPr id="8200" name="Picture 8" descr="https://encrypted-tbn3.gstatic.com/images?q=tbn:ANd9GcRSwiFIgWNkJGCrhrePOwMiaQjxtcfDW_dEXg0YnA8EfI9dcyD1"/>
          <p:cNvPicPr>
            <a:picLocks noChangeAspect="1" noChangeArrowheads="1"/>
          </p:cNvPicPr>
          <p:nvPr/>
        </p:nvPicPr>
        <p:blipFill>
          <a:blip r:embed="rId4" cstate="print"/>
          <a:srcRect/>
          <a:stretch>
            <a:fillRect/>
          </a:stretch>
        </p:blipFill>
        <p:spPr bwMode="auto">
          <a:xfrm>
            <a:off x="228600" y="2743200"/>
            <a:ext cx="2784348" cy="2209800"/>
          </a:xfrm>
          <a:prstGeom prst="rect">
            <a:avLst/>
          </a:prstGeom>
          <a:noFill/>
        </p:spPr>
      </p:pic>
      <p:sp>
        <p:nvSpPr>
          <p:cNvPr id="10" name="TextBox 9"/>
          <p:cNvSpPr txBox="1"/>
          <p:nvPr/>
        </p:nvSpPr>
        <p:spPr>
          <a:xfrm>
            <a:off x="1295400" y="5181600"/>
            <a:ext cx="2286000" cy="369332"/>
          </a:xfrm>
          <a:prstGeom prst="rect">
            <a:avLst/>
          </a:prstGeom>
          <a:noFill/>
        </p:spPr>
        <p:txBody>
          <a:bodyPr wrap="square" rtlCol="0">
            <a:spAutoFit/>
          </a:bodyPr>
          <a:lstStyle/>
          <a:p>
            <a:r>
              <a:rPr lang="en-US" dirty="0" smtClean="0"/>
              <a:t>1973</a:t>
            </a:r>
            <a:endParaRPr lang="en-US" dirty="0"/>
          </a:p>
        </p:txBody>
      </p:sp>
      <p:sp>
        <p:nvSpPr>
          <p:cNvPr id="11" name="TextBox 10"/>
          <p:cNvSpPr txBox="1"/>
          <p:nvPr/>
        </p:nvSpPr>
        <p:spPr>
          <a:xfrm>
            <a:off x="4267200" y="5029200"/>
            <a:ext cx="2362200" cy="369332"/>
          </a:xfrm>
          <a:prstGeom prst="rect">
            <a:avLst/>
          </a:prstGeom>
          <a:noFill/>
        </p:spPr>
        <p:txBody>
          <a:bodyPr wrap="square" rtlCol="0">
            <a:spAutoFit/>
          </a:bodyPr>
          <a:lstStyle/>
          <a:p>
            <a:r>
              <a:rPr lang="en-US" dirty="0" smtClean="0"/>
              <a:t>1977</a:t>
            </a:r>
            <a:endParaRPr lang="en-US" dirty="0"/>
          </a:p>
        </p:txBody>
      </p:sp>
      <p:sp>
        <p:nvSpPr>
          <p:cNvPr id="12" name="TextBox 11"/>
          <p:cNvSpPr txBox="1"/>
          <p:nvPr/>
        </p:nvSpPr>
        <p:spPr>
          <a:xfrm>
            <a:off x="6858000" y="5410200"/>
            <a:ext cx="1828800" cy="369332"/>
          </a:xfrm>
          <a:prstGeom prst="rect">
            <a:avLst/>
          </a:prstGeom>
          <a:noFill/>
        </p:spPr>
        <p:txBody>
          <a:bodyPr wrap="square" rtlCol="0">
            <a:spAutoFit/>
          </a:bodyPr>
          <a:lstStyle/>
          <a:p>
            <a:r>
              <a:rPr lang="en-US" dirty="0" smtClean="0"/>
              <a:t>1978</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Gambling on Horses</a:t>
            </a:r>
            <a:endParaRPr lang="en-US" dirty="0"/>
          </a:p>
        </p:txBody>
      </p:sp>
      <p:sp>
        <p:nvSpPr>
          <p:cNvPr id="3" name="Content Placeholder 2"/>
          <p:cNvSpPr>
            <a:spLocks noGrp="1"/>
          </p:cNvSpPr>
          <p:nvPr>
            <p:ph idx="1"/>
          </p:nvPr>
        </p:nvSpPr>
        <p:spPr/>
        <p:txBody>
          <a:bodyPr/>
          <a:lstStyle/>
          <a:p>
            <a:r>
              <a:rPr lang="en-US" dirty="0" smtClean="0"/>
              <a:t>Approximately 13 billion dollars are bet every year on horseracing</a:t>
            </a:r>
          </a:p>
          <a:p>
            <a:r>
              <a:rPr lang="en-US" dirty="0" smtClean="0"/>
              <a:t>Bets are based on odds determined by amount of people making the bets.</a:t>
            </a:r>
          </a:p>
          <a:p>
            <a:pPr>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Crown</a:t>
            </a:r>
            <a:endParaRPr lang="en-US" dirty="0"/>
          </a:p>
        </p:txBody>
      </p:sp>
      <p:sp>
        <p:nvSpPr>
          <p:cNvPr id="3" name="Content Placeholder 2"/>
          <p:cNvSpPr>
            <a:spLocks noGrp="1"/>
          </p:cNvSpPr>
          <p:nvPr>
            <p:ph sz="quarter" idx="1"/>
          </p:nvPr>
        </p:nvSpPr>
        <p:spPr/>
        <p:txBody>
          <a:bodyPr/>
          <a:lstStyle/>
          <a:p>
            <a:r>
              <a:rPr lang="en-US" dirty="0" smtClean="0"/>
              <a:t>The Triple Crown is a series of three Thoroughbred horse races for three-year-old horses run in May and early June of each year consisting of the Kentucky Derby, Preakness Stakes, and Belmont Stake.</a:t>
            </a:r>
            <a:endParaRPr lang="en-US" dirty="0"/>
          </a:p>
        </p:txBody>
      </p:sp>
    </p:spTree>
    <p:extLst>
      <p:ext uri="{BB962C8B-B14F-4D97-AF65-F5344CB8AC3E}">
        <p14:creationId xmlns:p14="http://schemas.microsoft.com/office/powerpoint/2010/main" val="1418407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Winner</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Sir Barton was the first Triple Crown winner in 1919.</a:t>
            </a:r>
          </a:p>
          <a:p>
            <a:r>
              <a:rPr lang="en-US" dirty="0" smtClean="0"/>
              <a:t> Sir Barton was the grandson of 1893 English Triple Crown winner Isinglass, Sir Barton was a most unlikely thoroughbred to become the first to win the Kentucky Derby, the Preakness and the Belmont. Sir Barton was entered in the 1919 Kentucky Derby to set the pace for his more famous stable mate, Billy Kelly, but he ended up winning the Run for the Roses by five lengths. </a:t>
            </a:r>
            <a:endParaRPr lang="en-US" dirty="0"/>
          </a:p>
        </p:txBody>
      </p:sp>
    </p:spTree>
    <p:extLst>
      <p:ext uri="{BB962C8B-B14F-4D97-AF65-F5344CB8AC3E}">
        <p14:creationId xmlns:p14="http://schemas.microsoft.com/office/powerpoint/2010/main" val="2017500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 Barton</a:t>
            </a:r>
            <a:endParaRPr lang="en-US" dirty="0"/>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600200"/>
            <a:ext cx="7162800" cy="4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581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Winners</a:t>
            </a:r>
            <a:endParaRPr lang="en-US" dirty="0"/>
          </a:p>
        </p:txBody>
      </p:sp>
      <p:sp>
        <p:nvSpPr>
          <p:cNvPr id="3" name="Content Placeholder 2"/>
          <p:cNvSpPr>
            <a:spLocks noGrp="1"/>
          </p:cNvSpPr>
          <p:nvPr>
            <p:ph sz="quarter" idx="1"/>
          </p:nvPr>
        </p:nvSpPr>
        <p:spPr>
          <a:xfrm>
            <a:off x="609600" y="1455234"/>
            <a:ext cx="8229600" cy="4525963"/>
          </a:xfrm>
        </p:spPr>
        <p:txBody>
          <a:bodyPr>
            <a:normAutofit/>
          </a:bodyPr>
          <a:lstStyle/>
          <a:p>
            <a:r>
              <a:rPr lang="en-US" sz="1800" dirty="0" smtClean="0"/>
              <a:t>There have been 11 Triple Crown winners.</a:t>
            </a:r>
          </a:p>
          <a:p>
            <a:pPr marL="0" indent="0">
              <a:buNone/>
            </a:pPr>
            <a:r>
              <a:rPr lang="en-US" sz="1800" dirty="0" smtClean="0"/>
              <a:t> Thirty horses have won the first two legs of the Triple Crown, but 19 of them failed to win the Belmont. In addition to Sir Barton, the other Triple Crown winners have been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743200"/>
            <a:ext cx="6858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854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Races</a:t>
            </a:r>
            <a:endParaRPr lang="en-US" dirty="0"/>
          </a:p>
        </p:txBody>
      </p:sp>
      <p:sp>
        <p:nvSpPr>
          <p:cNvPr id="3" name="Content Placeholder 2"/>
          <p:cNvSpPr>
            <a:spLocks noGrp="1"/>
          </p:cNvSpPr>
          <p:nvPr>
            <p:ph sz="quarter" idx="1"/>
          </p:nvPr>
        </p:nvSpPr>
        <p:spPr/>
        <p:txBody>
          <a:bodyPr>
            <a:noAutofit/>
          </a:bodyPr>
          <a:lstStyle/>
          <a:p>
            <a:r>
              <a:rPr lang="en-US" sz="3600" dirty="0" smtClean="0"/>
              <a:t>On five occasions, betting on the Belmont Stakes was as easy as flipping a coin.</a:t>
            </a:r>
          </a:p>
          <a:p>
            <a:r>
              <a:rPr lang="en-US" sz="3600" dirty="0" smtClean="0"/>
              <a:t> While a field of 12 raced in the 2012 Belmont, there were five times when the race had only two horses in the field: 1887, 1888, 1892, 1910 and 1920.</a:t>
            </a:r>
            <a:endParaRPr lang="en-US" sz="3600" dirty="0"/>
          </a:p>
        </p:txBody>
      </p:sp>
    </p:spTree>
    <p:extLst>
      <p:ext uri="{BB962C8B-B14F-4D97-AF65-F5344CB8AC3E}">
        <p14:creationId xmlns:p14="http://schemas.microsoft.com/office/powerpoint/2010/main" val="685485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676400"/>
            <a:ext cx="6387026"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331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Drought</a:t>
            </a:r>
            <a:endParaRPr lang="en-US" dirty="0"/>
          </a:p>
        </p:txBody>
      </p:sp>
      <p:sp>
        <p:nvSpPr>
          <p:cNvPr id="3" name="Content Placeholder 2"/>
          <p:cNvSpPr>
            <a:spLocks noGrp="1"/>
          </p:cNvSpPr>
          <p:nvPr>
            <p:ph sz="quarter" idx="1"/>
          </p:nvPr>
        </p:nvSpPr>
        <p:spPr/>
        <p:txBody>
          <a:bodyPr>
            <a:normAutofit fontScale="92500"/>
          </a:bodyPr>
          <a:lstStyle/>
          <a:p>
            <a:r>
              <a:rPr lang="en-US" dirty="0" smtClean="0"/>
              <a:t>It has been 34 years since the last Triple Crown winner.</a:t>
            </a:r>
          </a:p>
          <a:p>
            <a:r>
              <a:rPr lang="en-US" dirty="0" smtClean="0"/>
              <a:t> No horse has won the Triple Crown since Affirmed nosed out Alydar at the finish line of the 1978 Belmont. It marks the longest drought since Sir Barton won the first Triple Crown. There have been plenty of near misses over the last 34 years, </a:t>
            </a:r>
          </a:p>
          <a:p>
            <a:r>
              <a:rPr lang="en-US" dirty="0" smtClean="0"/>
              <a:t>Since 1978, 12 horses have won the Kentucky Derby and the Preakness but not the Belmont.</a:t>
            </a:r>
            <a:endParaRPr lang="en-US" dirty="0"/>
          </a:p>
        </p:txBody>
      </p:sp>
    </p:spTree>
    <p:extLst>
      <p:ext uri="{BB962C8B-B14F-4D97-AF65-F5344CB8AC3E}">
        <p14:creationId xmlns:p14="http://schemas.microsoft.com/office/powerpoint/2010/main" val="225946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8229600" cy="1143000"/>
          </a:xfrm>
        </p:spPr>
        <p:txBody>
          <a:bodyPr/>
          <a:lstStyle/>
          <a:p>
            <a:r>
              <a:rPr lang="en-US" dirty="0" smtClean="0"/>
              <a:t>Kentucky Derby</a:t>
            </a:r>
            <a:endParaRPr lang="en-US" dirty="0"/>
          </a:p>
        </p:txBody>
      </p:sp>
      <p:sp>
        <p:nvSpPr>
          <p:cNvPr id="3" name="Content Placeholder 2"/>
          <p:cNvSpPr>
            <a:spLocks noGrp="1"/>
          </p:cNvSpPr>
          <p:nvPr>
            <p:ph idx="1"/>
          </p:nvPr>
        </p:nvSpPr>
        <p:spPr>
          <a:xfrm>
            <a:off x="2667000" y="228600"/>
            <a:ext cx="8229600" cy="990600"/>
          </a:xfrm>
        </p:spPr>
        <p:txBody>
          <a:bodyPr>
            <a:normAutofit lnSpcReduction="10000"/>
          </a:bodyPr>
          <a:lstStyle/>
          <a:p>
            <a:pPr algn="ctr">
              <a:buNone/>
            </a:pPr>
            <a:r>
              <a:rPr lang="en-US" sz="6000" dirty="0" smtClean="0">
                <a:latin typeface="Edwardian Script ITC" pitchFamily="66" charset="0"/>
              </a:rPr>
              <a:t>Run for the Roses</a:t>
            </a:r>
          </a:p>
          <a:p>
            <a:pPr>
              <a:buNone/>
            </a:pPr>
            <a:endParaRPr lang="en-US" dirty="0"/>
          </a:p>
        </p:txBody>
      </p:sp>
      <p:pic>
        <p:nvPicPr>
          <p:cNvPr id="4098" name="Picture 2" descr="http://a.espncdn.com/winnercomm/DerbyRoses_576_012913.jpg"/>
          <p:cNvPicPr>
            <a:picLocks noChangeAspect="1" noChangeArrowheads="1"/>
          </p:cNvPicPr>
          <p:nvPr/>
        </p:nvPicPr>
        <p:blipFill>
          <a:blip r:embed="rId2" cstate="print"/>
          <a:srcRect/>
          <a:stretch>
            <a:fillRect/>
          </a:stretch>
        </p:blipFill>
        <p:spPr bwMode="auto">
          <a:xfrm>
            <a:off x="3429000" y="3443287"/>
            <a:ext cx="5486400" cy="3086101"/>
          </a:xfrm>
          <a:prstGeom prst="rect">
            <a:avLst/>
          </a:prstGeom>
          <a:noFill/>
        </p:spPr>
      </p:pic>
      <p:pic>
        <p:nvPicPr>
          <p:cNvPr id="4100" name="Picture 4" descr="http://wac.450f.edgecastcdn.net/80450F/thefw.com/files/2012/05/crazy-kentucky-derby-hats.jpg?w=300&amp;h=0&amp;zc=1&amp;s=0&amp;a=t&amp;q=89"/>
          <p:cNvPicPr>
            <a:picLocks noChangeAspect="1" noChangeArrowheads="1"/>
          </p:cNvPicPr>
          <p:nvPr/>
        </p:nvPicPr>
        <p:blipFill>
          <a:blip r:embed="rId3" cstate="print"/>
          <a:srcRect/>
          <a:stretch>
            <a:fillRect/>
          </a:stretch>
        </p:blipFill>
        <p:spPr bwMode="auto">
          <a:xfrm>
            <a:off x="381000" y="4724400"/>
            <a:ext cx="2857500" cy="1905000"/>
          </a:xfrm>
          <a:prstGeom prst="rect">
            <a:avLst/>
          </a:prstGeom>
          <a:noFill/>
        </p:spPr>
      </p:pic>
      <p:sp>
        <p:nvSpPr>
          <p:cNvPr id="6" name="TextBox 5"/>
          <p:cNvSpPr txBox="1"/>
          <p:nvPr/>
        </p:nvSpPr>
        <p:spPr>
          <a:xfrm>
            <a:off x="1905000" y="990600"/>
            <a:ext cx="6553200" cy="461665"/>
          </a:xfrm>
          <a:prstGeom prst="rect">
            <a:avLst/>
          </a:prstGeom>
          <a:noFill/>
        </p:spPr>
        <p:txBody>
          <a:bodyPr wrap="square" rtlCol="0">
            <a:spAutoFit/>
          </a:bodyPr>
          <a:lstStyle/>
          <a:p>
            <a:r>
              <a:rPr lang="en-US" sz="2400" dirty="0" smtClean="0">
                <a:hlinkClick r:id="rId4"/>
              </a:rPr>
              <a:t>The most exciting 2 minutes in sports</a:t>
            </a:r>
            <a:endParaRPr lang="en-US" sz="2400" dirty="0"/>
          </a:p>
        </p:txBody>
      </p:sp>
      <p:sp>
        <p:nvSpPr>
          <p:cNvPr id="7" name="TextBox 6"/>
          <p:cNvSpPr txBox="1"/>
          <p:nvPr/>
        </p:nvSpPr>
        <p:spPr>
          <a:xfrm>
            <a:off x="457200" y="1447800"/>
            <a:ext cx="8153400" cy="3600986"/>
          </a:xfrm>
          <a:prstGeom prst="rect">
            <a:avLst/>
          </a:prstGeom>
          <a:noFill/>
        </p:spPr>
        <p:txBody>
          <a:bodyPr wrap="square" rtlCol="0">
            <a:spAutoFit/>
          </a:bodyPr>
          <a:lstStyle/>
          <a:p>
            <a:pPr>
              <a:buFont typeface="Arial" pitchFamily="34" charset="0"/>
              <a:buChar char="•"/>
            </a:pPr>
            <a:r>
              <a:rPr lang="en-US" sz="2400" dirty="0" smtClean="0"/>
              <a:t>First Saturday in May</a:t>
            </a:r>
          </a:p>
          <a:p>
            <a:pPr>
              <a:buFont typeface="Arial" pitchFamily="34" charset="0"/>
              <a:buChar char="•"/>
            </a:pPr>
            <a:r>
              <a:rPr lang="en-US" sz="2400" dirty="0" smtClean="0"/>
              <a:t>Churchill Downs, Louisville, Kentucky</a:t>
            </a:r>
          </a:p>
          <a:p>
            <a:pPr>
              <a:buFont typeface="Arial" pitchFamily="34" charset="0"/>
              <a:buChar char="•"/>
            </a:pPr>
            <a:r>
              <a:rPr lang="en-US" sz="2400" dirty="0" smtClean="0"/>
              <a:t>3 year old Thoroughbreds</a:t>
            </a:r>
          </a:p>
          <a:p>
            <a:pPr>
              <a:buFont typeface="Arial" pitchFamily="34" charset="0"/>
              <a:buChar char="•"/>
            </a:pPr>
            <a:r>
              <a:rPr lang="en-US" sz="2400" dirty="0" smtClean="0"/>
              <a:t>1 ¼ miles long</a:t>
            </a:r>
          </a:p>
          <a:p>
            <a:pPr>
              <a:buFont typeface="Arial" pitchFamily="34" charset="0"/>
              <a:buChar char="•"/>
            </a:pPr>
            <a:r>
              <a:rPr lang="en-US" sz="2400" dirty="0" smtClean="0"/>
              <a:t>164,858 in attendance for the 2013 Derby</a:t>
            </a:r>
          </a:p>
          <a:p>
            <a:pPr>
              <a:buFont typeface="Arial" pitchFamily="34" charset="0"/>
              <a:buChar char="•"/>
            </a:pPr>
            <a:r>
              <a:rPr lang="en-US" sz="2400" dirty="0" smtClean="0"/>
              <a:t>First Leg in the Triple Crown</a:t>
            </a:r>
          </a:p>
          <a:p>
            <a:pPr>
              <a:buFont typeface="Arial" pitchFamily="34" charset="0"/>
              <a:buChar char="•"/>
            </a:pPr>
            <a:r>
              <a:rPr lang="en-US" sz="2400" dirty="0" smtClean="0"/>
              <a:t>Record 1:59 2/5 </a:t>
            </a:r>
            <a:r>
              <a:rPr lang="en-US" sz="2400" dirty="0" err="1" smtClean="0"/>
              <a:t>secs</a:t>
            </a:r>
            <a:endParaRPr lang="en-US" sz="2400" dirty="0" smtClean="0"/>
          </a:p>
          <a:p>
            <a:r>
              <a:rPr lang="en-US" sz="2400" dirty="0" smtClean="0"/>
              <a:t>   by Secretariat</a:t>
            </a:r>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thoroughbreds?</a:t>
            </a:r>
            <a:endParaRPr lang="en-US" dirty="0"/>
          </a:p>
        </p:txBody>
      </p:sp>
      <p:sp>
        <p:nvSpPr>
          <p:cNvPr id="3" name="Content Placeholder 2"/>
          <p:cNvSpPr>
            <a:spLocks noGrp="1"/>
          </p:cNvSpPr>
          <p:nvPr>
            <p:ph idx="1"/>
          </p:nvPr>
        </p:nvSpPr>
        <p:spPr/>
        <p:txBody>
          <a:bodyPr/>
          <a:lstStyle/>
          <a:p>
            <a:r>
              <a:rPr lang="en-US" dirty="0"/>
              <a:t>The Thoroughbred is a horse breed best known for its use in horse racing. Although the word thoroughbred is sometimes used to refer to any breed of purebred horse, it technically refers only to the Thoroughbred breed</a:t>
            </a:r>
            <a:r>
              <a:rPr lang="en-US" dirty="0" smtClean="0"/>
              <a:t>.</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337078"/>
            <a:ext cx="3429000" cy="244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530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Preakness Stakes</a:t>
            </a:r>
            <a:endParaRPr lang="en-US" dirty="0"/>
          </a:p>
        </p:txBody>
      </p:sp>
      <p:sp>
        <p:nvSpPr>
          <p:cNvPr id="3" name="Content Placeholder 2"/>
          <p:cNvSpPr>
            <a:spLocks noGrp="1"/>
          </p:cNvSpPr>
          <p:nvPr>
            <p:ph idx="1"/>
          </p:nvPr>
        </p:nvSpPr>
        <p:spPr/>
        <p:txBody>
          <a:bodyPr>
            <a:normAutofit/>
          </a:bodyPr>
          <a:lstStyle/>
          <a:p>
            <a:r>
              <a:rPr lang="en-US" dirty="0" smtClean="0"/>
              <a:t>Third Saturday in May</a:t>
            </a:r>
          </a:p>
          <a:p>
            <a:r>
              <a:rPr lang="en-US" dirty="0" err="1" smtClean="0"/>
              <a:t>Pimlico</a:t>
            </a:r>
            <a:r>
              <a:rPr lang="en-US" dirty="0" smtClean="0"/>
              <a:t> Race Course, Baltimore, Maryland</a:t>
            </a:r>
          </a:p>
          <a:p>
            <a:r>
              <a:rPr lang="en-US" dirty="0" smtClean="0"/>
              <a:t>3 year old Thoroughbreds</a:t>
            </a:r>
          </a:p>
          <a:p>
            <a:r>
              <a:rPr lang="en-US" dirty="0" smtClean="0"/>
              <a:t>1 3/16 miles long</a:t>
            </a:r>
          </a:p>
          <a:p>
            <a:r>
              <a:rPr lang="en-US" dirty="0" smtClean="0"/>
              <a:t>Second Leg in the Triple Crown</a:t>
            </a:r>
          </a:p>
          <a:p>
            <a:r>
              <a:rPr lang="en-US" dirty="0" smtClean="0"/>
              <a:t>Record 1:53.00</a:t>
            </a:r>
          </a:p>
          <a:p>
            <a:r>
              <a:rPr lang="en-US" dirty="0" smtClean="0"/>
              <a:t>Secretariat</a:t>
            </a:r>
          </a:p>
          <a:p>
            <a:endParaRPr lang="en-US" dirty="0"/>
          </a:p>
        </p:txBody>
      </p:sp>
      <p:pic>
        <p:nvPicPr>
          <p:cNvPr id="3074" name="Picture 2" descr="http://www.sporttechie.com/wp-content/uploads/2013/05/4a9c51d699be4d24f58e5454fa2cc55c.jpg"/>
          <p:cNvPicPr>
            <a:picLocks noChangeAspect="1" noChangeArrowheads="1"/>
          </p:cNvPicPr>
          <p:nvPr/>
        </p:nvPicPr>
        <p:blipFill>
          <a:blip r:embed="rId2" cstate="print"/>
          <a:srcRect/>
          <a:stretch>
            <a:fillRect/>
          </a:stretch>
        </p:blipFill>
        <p:spPr bwMode="auto">
          <a:xfrm>
            <a:off x="4876800" y="3733800"/>
            <a:ext cx="3915156" cy="2416763"/>
          </a:xfrm>
          <a:prstGeom prst="rect">
            <a:avLst/>
          </a:prstGeom>
          <a:noFill/>
        </p:spPr>
      </p:pic>
      <p:sp>
        <p:nvSpPr>
          <p:cNvPr id="5" name="TextBox 4"/>
          <p:cNvSpPr txBox="1"/>
          <p:nvPr/>
        </p:nvSpPr>
        <p:spPr>
          <a:xfrm>
            <a:off x="2362200" y="1143000"/>
            <a:ext cx="5638800" cy="523220"/>
          </a:xfrm>
          <a:prstGeom prst="rect">
            <a:avLst/>
          </a:prstGeom>
          <a:noFill/>
        </p:spPr>
        <p:txBody>
          <a:bodyPr wrap="square" rtlCol="0">
            <a:spAutoFit/>
          </a:bodyPr>
          <a:lstStyle/>
          <a:p>
            <a:r>
              <a:rPr lang="en-US" sz="2800" dirty="0" smtClean="0">
                <a:latin typeface="Edwardian Script ITC" pitchFamily="66" charset="0"/>
              </a:rPr>
              <a:t>The Run for the Black-Eyed </a:t>
            </a:r>
            <a:r>
              <a:rPr lang="en-US" sz="2800" dirty="0" err="1" smtClean="0">
                <a:latin typeface="Edwardian Script ITC" pitchFamily="66" charset="0"/>
              </a:rPr>
              <a:t>Susans</a:t>
            </a:r>
            <a:endParaRPr lang="en-US" sz="2800" dirty="0">
              <a:latin typeface="Edwardian Script ITC"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Belmont Stakes</a:t>
            </a:r>
            <a:endParaRPr lang="en-US" dirty="0"/>
          </a:p>
        </p:txBody>
      </p:sp>
      <p:sp>
        <p:nvSpPr>
          <p:cNvPr id="3" name="Content Placeholder 2"/>
          <p:cNvSpPr>
            <a:spLocks noGrp="1"/>
          </p:cNvSpPr>
          <p:nvPr>
            <p:ph idx="1"/>
          </p:nvPr>
        </p:nvSpPr>
        <p:spPr>
          <a:xfrm>
            <a:off x="533400" y="1600200"/>
            <a:ext cx="8229600" cy="4525963"/>
          </a:xfrm>
        </p:spPr>
        <p:txBody>
          <a:bodyPr>
            <a:normAutofit lnSpcReduction="10000"/>
          </a:bodyPr>
          <a:lstStyle/>
          <a:p>
            <a:r>
              <a:rPr lang="en-US" dirty="0" smtClean="0"/>
              <a:t>First Saturday in May</a:t>
            </a:r>
          </a:p>
          <a:p>
            <a:r>
              <a:rPr lang="en-US" dirty="0" smtClean="0"/>
              <a:t>Belmont Park, Elmont, New York</a:t>
            </a:r>
          </a:p>
          <a:p>
            <a:r>
              <a:rPr lang="en-US" dirty="0" smtClean="0"/>
              <a:t>3 year old Thoroughbreds</a:t>
            </a:r>
          </a:p>
          <a:p>
            <a:r>
              <a:rPr lang="en-US" dirty="0" smtClean="0"/>
              <a:t>1 1/2 miles long</a:t>
            </a:r>
          </a:p>
          <a:p>
            <a:r>
              <a:rPr lang="en-US" dirty="0" smtClean="0"/>
              <a:t>Third Leg in </a:t>
            </a:r>
          </a:p>
          <a:p>
            <a:pPr>
              <a:buNone/>
            </a:pPr>
            <a:r>
              <a:rPr lang="en-US" dirty="0" smtClean="0"/>
              <a:t>     the Triple Crown</a:t>
            </a:r>
          </a:p>
          <a:p>
            <a:r>
              <a:rPr lang="en-US" dirty="0" smtClean="0"/>
              <a:t>Record 2:24 </a:t>
            </a:r>
          </a:p>
          <a:p>
            <a:r>
              <a:rPr lang="en-US" dirty="0" smtClean="0"/>
              <a:t>Secretariat</a:t>
            </a:r>
          </a:p>
          <a:p>
            <a:endParaRPr lang="en-US" dirty="0"/>
          </a:p>
        </p:txBody>
      </p:sp>
      <p:sp>
        <p:nvSpPr>
          <p:cNvPr id="4" name="Rectangle 3"/>
          <p:cNvSpPr/>
          <p:nvPr/>
        </p:nvSpPr>
        <p:spPr>
          <a:xfrm>
            <a:off x="2362200" y="990600"/>
            <a:ext cx="4070304" cy="769441"/>
          </a:xfrm>
          <a:prstGeom prst="rect">
            <a:avLst/>
          </a:prstGeom>
        </p:spPr>
        <p:txBody>
          <a:bodyPr wrap="square">
            <a:spAutoFit/>
          </a:bodyPr>
          <a:lstStyle/>
          <a:p>
            <a:pPr algn="ctr">
              <a:buNone/>
            </a:pPr>
            <a:r>
              <a:rPr lang="en-US" sz="4400" dirty="0" smtClean="0">
                <a:latin typeface="Edwardian Script ITC" pitchFamily="66" charset="0"/>
              </a:rPr>
              <a:t>Test of Champions</a:t>
            </a:r>
          </a:p>
        </p:txBody>
      </p:sp>
      <p:pic>
        <p:nvPicPr>
          <p:cNvPr id="2050" name="Picture 2" descr="http://blog.zap2it.com/pop2it/union-rags-paynter-belmont-stakes-2012-gi.jpg"/>
          <p:cNvPicPr>
            <a:picLocks noChangeAspect="1" noChangeArrowheads="1"/>
          </p:cNvPicPr>
          <p:nvPr/>
        </p:nvPicPr>
        <p:blipFill>
          <a:blip r:embed="rId2" cstate="print"/>
          <a:srcRect/>
          <a:stretch>
            <a:fillRect/>
          </a:stretch>
        </p:blipFill>
        <p:spPr bwMode="auto">
          <a:xfrm>
            <a:off x="4191000" y="3200400"/>
            <a:ext cx="4295775" cy="31242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smtClean="0"/>
              <a:t>Famous Horses</a:t>
            </a:r>
            <a:br>
              <a:rPr lang="en-US" dirty="0" smtClean="0"/>
            </a:br>
            <a:r>
              <a:rPr lang="en-US" dirty="0" smtClean="0"/>
              <a:t>Hoof-Hearted</a:t>
            </a:r>
            <a:endParaRPr lang="en-US" dirty="0"/>
          </a:p>
        </p:txBody>
      </p:sp>
      <p:sp>
        <p:nvSpPr>
          <p:cNvPr id="3" name="Subtitle 2"/>
          <p:cNvSpPr>
            <a:spLocks noGrp="1"/>
          </p:cNvSpPr>
          <p:nvPr>
            <p:ph type="subTitle" idx="1"/>
          </p:nvPr>
        </p:nvSpPr>
        <p:spPr/>
        <p:txBody>
          <a:bodyPr/>
          <a:lstStyle/>
          <a:p>
            <a:endParaRPr lang="en-US" dirty="0"/>
          </a:p>
        </p:txBody>
      </p:sp>
      <p:pic>
        <p:nvPicPr>
          <p:cNvPr id="16386" name="Picture 2" descr="http://upload.wikimedia.org/wikipedia/commons/thumb/b/b6/Manowar1920.jpg/250px-Manowar1920.jpg"/>
          <p:cNvPicPr>
            <a:picLocks noChangeAspect="1" noChangeArrowheads="1"/>
          </p:cNvPicPr>
          <p:nvPr/>
        </p:nvPicPr>
        <p:blipFill>
          <a:blip r:embed="rId2" cstate="print"/>
          <a:srcRect/>
          <a:stretch>
            <a:fillRect/>
          </a:stretch>
        </p:blipFill>
        <p:spPr bwMode="auto">
          <a:xfrm>
            <a:off x="685800" y="1981200"/>
            <a:ext cx="2381250" cy="2400301"/>
          </a:xfrm>
          <a:prstGeom prst="rect">
            <a:avLst/>
          </a:prstGeom>
          <a:noFill/>
        </p:spPr>
      </p:pic>
      <p:pic>
        <p:nvPicPr>
          <p:cNvPr id="16388" name="Picture 4" descr="Citation (USA).jpg">
            <a:hlinkClick r:id="rId3"/>
          </p:cNvPr>
          <p:cNvPicPr>
            <a:picLocks noChangeAspect="1" noChangeArrowheads="1"/>
          </p:cNvPicPr>
          <p:nvPr/>
        </p:nvPicPr>
        <p:blipFill>
          <a:blip r:embed="rId4" cstate="print"/>
          <a:srcRect/>
          <a:stretch>
            <a:fillRect/>
          </a:stretch>
        </p:blipFill>
        <p:spPr bwMode="auto">
          <a:xfrm>
            <a:off x="3352800" y="2286000"/>
            <a:ext cx="2381250" cy="1971676"/>
          </a:xfrm>
          <a:prstGeom prst="rect">
            <a:avLst/>
          </a:prstGeom>
          <a:noFill/>
        </p:spPr>
      </p:pic>
      <p:pic>
        <p:nvPicPr>
          <p:cNvPr id="16390" name="Picture 6" descr="http://upload.wikimedia.org/wikipedia/commons/thumb/2/2e/Seabiscuit_workout_with_GW_up.jpg/220px-Seabiscuit_workout_with_GW_up.jpg">
            <a:hlinkClick r:id="rId5"/>
          </p:cNvPr>
          <p:cNvPicPr>
            <a:picLocks noChangeAspect="1" noChangeArrowheads="1"/>
          </p:cNvPicPr>
          <p:nvPr/>
        </p:nvPicPr>
        <p:blipFill>
          <a:blip r:embed="rId6" cstate="print"/>
          <a:srcRect/>
          <a:stretch>
            <a:fillRect/>
          </a:stretch>
        </p:blipFill>
        <p:spPr bwMode="auto">
          <a:xfrm>
            <a:off x="4572000" y="4572000"/>
            <a:ext cx="2095500" cy="1733551"/>
          </a:xfrm>
          <a:prstGeom prst="rect">
            <a:avLst/>
          </a:prstGeom>
          <a:noFill/>
        </p:spPr>
      </p:pic>
      <p:sp>
        <p:nvSpPr>
          <p:cNvPr id="16392" name="AutoShape 8" descr="data:image/jpeg;base64,/9j/4AAQSkZJRgABAQAAAQABAAD/2wCEAAkGBhQSERUUExQVFRUWGBgYFxcYGBoaGBgZGBcaGBgcHBocHCYfGhskHBwaHy8gJScpLSwtFx4xNTAqNSYrLCkBCQoKDgwOGg8PGiwkHyQtLCwsLCwsLCwsLCwsLCwsLCwsLCwsLCwsLCwsLCwsLCwsLCwsKSwsLCwsLCwsLCwpLP/AABEIAMkA+wMBIgACEQEDEQH/xAAcAAACAwEBAQEAAAAAAAAAAAAEBQIDBgEHAAj/xABFEAACAQIEAwUEBwYFAgYDAAABAhEAAwQSITEFQVEGEyJhcTKBkaEUQlKxwdHwBxUjYpLhFnKCovEzQyRTlLLS4jREY//EABkBAAMBAQEAAAAAAAAAAAAAAAECAwAEBf/EACoRAAICAgEDBAIABwAAAAAAAAABAhEDIRITMUEEUWHwInEFMkKBobHh/9oADAMBAAIRAxEAPwDSXcQcx8TDU8yeZ86pN5pnM39Rj76qvjUnbU/M1SXqaQ4VavMzABmOv2m9/OmV7ECIzExp7Rj4zQmDUImYAlyOnKhsReL8o28qV7ZieIxu4BI10hm/OqrRZjOZtPMn050K12OVEWseFHhmdvPyijRiy7cuakz/AFHSfKaIvXGVczO69APnSgs8zB9fnROLuCcwZp5yNutajHGdm9k3Nern86Nw8qQstpJzEnXy3/UUtQEMGYgT1+c1et0lYQDxTrJ28zyrMwX9JZ5VWeACTBJOnPfQUtuYsn67k/5jH31e+L7ogpo2XUg/qR61Tg8rli89dPP0omI271yPC7kjlmafvppaxr5JYldvrmfvoe4QpEKFG+/3+dV3rqBhM9dTvzoPYDqcVYvJZ4/zt09asbijswh3C/5m/Oq8LYW6zMR4BzGlW3rqWtMpP3Hrr5VtBCBinDb3f62Ej41DEcRcygdtPrZn2+NV/SvCLkGWJ28vlQdq13je0dZ93maWjDbCYh9QXuNGg8Tj5zrV7Y5gQodhO8OxI+JoOxlUbsI0k84mlz4iDmDSSeflQow+t45gpzO8SfrNJ09dNaXXuKXZPjcf6j7udAX8WzkidPLSfOq1bXU0yRhsuPYKJvXCT/Mx19Z2qC8Scam5c9A7H8aBLJl5z6/hRfCrQYzBIAM9JomCrOLuPJ7y4ABJlmH40XhOKtJl7h02ltOnOg8TiuUfHT0qNriGUaDfc0O5hlf4ndH1n18z+dX2MTcKgh2luZYwPnvS3C5rrKCNJ1PKKYX8SixA1Xbyg/L76wCzGcRuaAORpqcx/OqTxe4VCh3nXUM3560NZU3NjoDqB585q1yEBUP8vxo0A4eK3du8f+o/nV4xt7/zm/qNLxcAI5+Z2/5ogYs/yj1pqMmJLrDU6zPKu4K2GcA6jf4VRdGpr7D3ocEzGxA6Gt4GHDNqIOYnQCYGlD4tyNJWTpttRD3oRmIjkNpjl6Ur+lQwYKOe/XrU0Yov2iGIJ9TUEkHTlr6edfX7zEyakuJAXTf9dacwPjsfc8EAksygHSNTHOjBb1HeMPIAyZ86D4hjSyqTGjrEdZrucs0/cNqAQi4VzDQmPw29aMtz7WWBB57n0FUvhlE5m3II/XSg3xxVxPjCiByj86wAgYY3SfEJEctAOXnTKxaS2NCABBJI3PmfwqnCQLYK6lhuB99C32mS0zyA2nbaldmJ46/J3mdZMQaAvbzHL5eVVX0gb89P1+FQQFjH406Rhzwy+gtmddyRQzYwMQNco98e71oo3EQhYAWJPMkxzpRecM0A6EzyoLuEYM7BsmhI0yk8+ulRsMLbmeQ/HavkuZpLNB0E/KrEClyYgDSfQfPWgzErTm9JckKOR+VfXsaM8qoAAgSKqtvmuMT4iNFUcyefwrnEMEVEuwE8hqefPbSjGLfYDaXcsxN8BYBBMzO36FLxcM61G28jfz1qDb0aoIbaw7PqoJimthe7SG/Rpfw7GZVZev3+dDtiNY11OoFB7BQ4xDrGsk8zP60qCXEWdZnl0oViSusiDoDuZq0r4dAIO56R50EYacOvZlOURG4G8E71XjSoaAu/nJnlUMLjP4eW2IIAzCN9ZJmrMI0lmYSQQAvKSawC247W0iMsjr+jQguZvKmGIRUMmZmCfT8KW3boLGBE9KZAJreI2iOtWKVIkkzQ2QkEjYV1T+ppjAF16q51abTRtUGw7dKwxHEYpmJ136bVecH/AOG77Ns+TLHzmhXwzfo0aBd+iFBblDdnMAT4oGm+1BhFZc181zlXe5MkAHQwfI+fSpXbMaAEn76xgTF+yP8AMv30XZxZVSF011OhmgMeCqg7eJfvopkPIGh5CEnFuRPMazHLrQ6tC8iTUfo1wj2Wg/CunDMNCCJ5xsOsVtAG3BWbKZIjYaj3yKoxlsAZw3MgbzpofdNKjbYHn5GI05GmWFBZFGWWDHfbWTr76zNQvdhzmeXTzqdpxqDvVmIstJ8JnkANKbdneyFzEkO38O0DBP1mjcKPlJrWEV2r0wsTLT5mrrXBrpM5co/mgfLf5VoeJ4RMLcKooCnUNmkkdCWMyOgpW/GwAZIHyqTyJHr+n/h/Uipt9/YrXgbEe0u88/7Ur4pxe6pa3hkJW2Jd1XNEGDy0Hxq1+1qTAbUAa8vM+78qlxftthrOEVMPcEsNfqs1w6+IHUIu+ujGKjKayKkzreBeknFrHbfv2Qk4P2vBdzczF1g50UQEAi5pIkwRpueWtc7VccJQMjB7Z2uIZQ+p5HyMGsdh77A3HLQM4lh7UlSdun9qJS6q21RFYXZnvFYy4IEhlnyMU0M8sels5vUelWbI5pVv/iH/AGZ4l32ZSdhPwp9cuKNDp0J2Pvpdwvh4sqIbNcYS0Iq5dtJA1IM67bUo7TcWUEhbhBLyVlo0AA30EEHbrTZcstNd2cWLDGUmvBqbdwEsAQSBt0HX08xVoEnceQJE+em9eZcP4niA6tbLsU2gEwOanqPI0+w9rFPkK2rrNIAaIE/5jpM/CKnLLOPhFV6SD8mw/eaNduWlbM9sLm6a9PQwD60ZfxWaANIG3n95rzLD469axj3Bq8mddDJ11OkevStdb49cvPbW1bUXLrZXOZWCCILKA06iTJ2NPHJ79yOT0ri7j2NHwzEeKASAw5DXUTtR+BxItgk/WPh5nToPzq3AcIRLZuOSDBgTBGmms0os4jKdRm6Amr9zjYVcvOdTmIkiTt5iqw0VfiMQ7WVlQEzsQfPmKDzUyFaLS9TRhGtUTVqjTlTAGFvi1hkZhGVAMxyXY1MKdpob994eNWSSdfBd2nb2elaDB2D3V4ZSPY5b6+ld4ZgFZ4dBEEwV3P41z2MZtuO4X7VvTYFb2h/p9KtXtPhwoU3LeWcxEXdTG/s0H2rw6pjMiqApy7CRqfSqFtgYsLlUD7MD7PWK2x+OgnD8UwwVpezJZzPj2ZiR9XppRH7ww2UtNnKpAJlozHUScu5E6UTcsp9lfgKJXDJ9HfwrBuLyHQ0RLMf2ia1eRRauYcEMCZumCNdII0ptY4hhIHisggD/ALzaECnnC+E2XeGtqdPs855xrWR7QYS2mKZEVSoIAHqes+6lY63oa/vTCxo9j/1Bri8Two+taPX/AMQOdZ69g0W8BkAGnh6TWgt8HslQe7XUdKGzNJHWvYZlmUIBEn6QIB5Sa6cdhp0a3/6laPs8MtfR7q92sF00jpUOE9mMPcJDWxoJEDzAo0/cW0CJisPtKSYH/wCSvX1+VbxQtpFtoNAIH4mTvrJrybttwq1h7oW0gAKBoO8k/h1rVL2tByC74Wyj2yVVztMwRr50L9yihdMacd7NfSFOS4VcTEwQZ68x6/KvHe0vD8RhNL6XADs26H0caV7fgsc7ad3A5HMIPpAA+FF4ix3iFXUMCIIIkEeYOhqc8MZu2el6X+JZfTLiqa/0fmH6cp3BI5idxO1Pu0GGF50e1HdMihVCgxAiDpM03/aL+zq3az38IQAozPZ1MDmyGIj+X4dKxnAOPZA9tpGZSEb7DH8+vKmjClUa/v4O1+tjmalkv9J1f7KsZw+4YVVLgaAKNRPIxymd603YzucNcP0jxuR4QDoMuuUt1MRoeQ3ml54syLlQ5VB05EgCNTuR5edZ7G47MYB9TUk5SdR7e50ZsGLFBvJ3fZJ/bPSn/aVavKLNu3kLMFIAyh5aAqsNV5GT0qHCf2doLjPiwSVdvBmBWJOWMurA6anKNaxnZPHph7jOwObKQCOUxJHun41qcX2stuqobn+VjPTZ41KifUUG+MtWzzXB8aWjX4nEWMMoHdKWBgIqgqumnhHh0GubWY3pV/idGzsJXLkXPpIZ2CgARA0zmOWU151xfFXO8JeRI8JzSCORB5itB2RaUBiSGLCRMMfCrRzyqNP85pZNqpMyxRUQW7wl3F+65LurwltdTBMgkKI9knbnM7UfwfDsl+2BdVX+r0zESqnoTt76vTRHVGKvl0OvO5cDGenp1rJ2HKEhmDRzG3zoKXJ2arXE9p4a1nEIGAvdGXMDlYbqfDv/AGo0cItH6l7/AG//ABrB9j8AMSbrOxPskkHdmnWfQGtUvZW31f8Aqrri3JWeVlioSaGxwKFQhF3IpJAgbnf6tffum1yW78vypWOzNsfWuf1Grl7LDcd7rtqafZIMbhdrpe+A/KrrfDbUf934D8qW/wCHP5739Rqa8AEf9S7/AFn86OwaH9vjFxkZgSMscwfa2+pS232putddMx8C5j4V19DERy25ijLGOJtXD3doQVEZdDPXXlS/A8XttfuJ3NpGCEllUglQRpM7VFqykSFvt4zCQrfBKgf2ge14T4d/Avp1oCzxmyRP0OwNdIk6jXkdKDxPEbILEYaywbdGLfFWB0HkZ91JJ8dtl44+Wkh5/j4EqMgOaIlBzPPx0y/fVzIW7uzlzARl5xM71lrHHMGxH/hrQZeWd/D8Kaf4sw2XIttWJacis/Ib5jERQ6sKvkB4J3Sidu9vEViptW5UGYQ7DeDNW8K47ZxMlcPY0BOZrXMHQTG8n76VW7FjEMSLNtRzYNcMz0OaNvLau2cd4+7sgLbWMuke+spJ9mP0a7jXi7Wyv/SsodPEEGb4kSKw3FceQ4UN75jTqT0pj2q4wyKUXUgR/esLhONs9xgQGLKVJ3gQdqTI70dOHHSujZcPuX4hHYg6wHnbymmWB7SYi2yrktvMCCkOZIgAqRqTG9Z3srbfOCdABz1mtPhyP3lhlWB/1bjwTEonhEDeCZ1p4bSJZEk2mkfduy1le9urYN0AEAAsp1jI0wYJMAyIInlSjG8QUCy1+yjM6+EIQ6zlDFStxQNAfta8qC7b9oVvYi+hYFQTbg/yHKPmDWZ/xB3gVsQxWyh2Sc7FVjKg2GkDMSAJ57VTlekLHHSTZ6r2e7bWmt3GFoWrdqc93xJbB6KAzBn8lNOn7T2mshrT5w6yrdQd5HKNRG8ivz7xrtlcvxbUCzh19iwnsr5n7TdSaZdmsDcuWz3117WEkllBg3Gj2EG5J0zEaAQTqVBErQ3SxtX59jQ9uu2gZe7teNrkp4ZI6QCNCdYgTvWN4bw+zadfpALagMq6i2OZc/WI3yDzk8qZ9q+IhL3d20FvulCAqTmAZZKiPZ3g7nz0oLh2BYFdDDRptI668uU+tJyaR0Rgkht2k4Bbc5MOwdoJcnYARBED6xMAARpWKv4UoxUxp01B9D0r0nihe0xd1GVwq5l9lFA0iNCBPyNZG3wlr97KsQT102nQ+caVozp0FXLbYms2ydqZXrdpbYKz3nMseo5CIEVDieDaxcKEQR+hQBem3IqqoJw+PKgoQHtnUodvUH6p9KccBdZhWhd4+uPKOfrUexXZY47ELbJKJqXbyAmB/Mdh8eVeop2RwFuFDOgXQjuQec6tuek+VCcOaohPMsbryecYziOS4zIJtEBPeROXfyJ99AYTDfxPEpHkRr8K3XafsVayq2DZXcOCy3LJzMGIACz4Hg/VIkzvypXw3Gi5euL3aKovEG2QFKAGE8jqI0PTyqLx0qQ8c0WrQ9/Z0q4fEtYvhgLiApDAarJjfmpOnlXpa4ex0f8AqX868Y4u2TEh7eXPbuSQCCSVgiRJI2iOQr2LgeNsNZV8ynOA0FdVkajbkdPdV4N1R5/qI75e4QMBaOwue4g0YmKUAAB9B0qCNbClgVg+EkCNzJ+VJMXw20bocXrSrr4Y5cudO2znSVj8316P/TQi8PT/APp/T/akdnhSr/8As2jtoTpHl5+dW/upDr3ye660fdWtobivcc2uBqttk7w+IgzA0ig8P2Stpce53hLMuXULpNGXeKIImZKho0kA7T6/hQ97ikg5ZAESx5ToI56n/mkc0ZRfgSj9miQB9IbQz7I/+VLOMcEw1nMe/wA7fZVFMR1IML6sRTriWMsKme6SwHKIBPIbkkzpvXm3abtK19+6t7ckHhRF5sQNB79eZqOTKqpHZgxyk7vQDjeIWw0JlZiY8MqAIJ1IInQE86rRnuWSUQpaChmgAErOUAnqxgKg6ydKu4V2aW5fSyCwZl72/cjW1amVCj/zLhg/ygqN81bvE8JTumS0Tat2Ye2sSzssMNCD4ZBEnUkzAgVDppbs7HmjHSFI4iLVhEUAMRqOmkN89P8ATUeE4sZCebH7qS3cRN1V6Rtqdvz5mvl4h3Vt2IAyD5nanxyvYk4+CHbLiKhbgU6iCx6ToB99Z3sZaD3teYcf7SaXX8STZus5lrlxR/SCx+8CmPYC+BiADGp0+BJj4Vbi6b+Si0mvgfJxMo+VDHXlThe0qYS/axV0kqtu4uVTLuzAQBqARpqTtNY/iKlrpCyTPIa0ztufo5tvrBHpr67x1qMJ8RZ400Z9eIYa/iFe4pQPcL3WZi3hLF2AA1JOw23ojjuJtYgOMO122oiEe5/Cy7AASQIgak8qAxWFWTKil9/AQZU10wyJmlgfgN4HwQPav3Lmgt92FIIku7gADr4Bcb3CtXge2OFuPcuGz3YtWw1uTIBUKMqjkxPnrqdNaylvO2F1JAS6M0AQMynI2muaVYSZ3FJwutPSm3ZLjQfhuJzeNy8veZmLMsxJOu45T8q1/BuOJbH8e34X575QPZVQfqisGBrTOzfbKNZEbUmTW0XjC1TN/wARvI1gvZcPb3ZD7xMcvWktywq2BetEqYUsJBBMxMDYg9aX8OvLyYqGBVhykjQ+k8qExlwqmTPoTDazOU6VG7YOnxKOM4k3ouH2oAbz1oOxYncwBqTTHD2wQeg3JqrEWchgc9fmY+etMp/0jpI9Q/Zj2auFbV9AvdyQTmAaRIMj3j3GnPEuyGMe6WVdCT/3FGmbpPSgP2M4gmxfUiQroRvuykHY/wAor0lW8vm351aD/FHlZ7WRnnd7sbjCGBttB1Uh1MMGDKR4uRFCf4au2by4jFWxbQ+C68ljuYJjnGleph/L5n86ln8j8TRasmsjR+erXY9xistpbkm5kDhWKQzaNoNog+de18E7LCxbW0WZ1VPaJgs5JJMchJ0HKnguevxqYufqaEVxDlyudIEPDwQqEHKBJ13Y/o1iuPm4j+DMN9geW3KvQe89a+731p1IkjzdsS4cAk8uXl6VUOKuOdemG5XJHT5CmsN/Bm+K4ULdJB9rLIP8qgaeUUI5hGBOhEEHYij+Ojxj3/hSDGSFJ3jUjqOdeRmnxm/vgrBXR5vx7tKShloKnIJnNljQ/CBpvqTVvZ3hJUK92Ga8hvMCZAtLIE89dNNyHoDinZzNeW2pzd44CnXRZI58yAW8lXzrcYrCqMQioNBhzbVfNXkD029wpZSjHHruz0skktIp/Z5Yc2r+JuH+JiLh1jXKhiB0GYtp/KKf4iyx+sQNZy7meU8uU9YoLsvaCYLDqI/6YOnUySfWTTDbrWyTt6OGUvzbPOghFzz294Ov6FLu2GNyotpeZLN5xovupn2gvizfu+TGD66/nWO43ju9YE8hFW9Mm2em91IAZydOX51bwvFtauh0MMpkfrpVEVxkKnUETrrpvqPdFejVqid07NLf4hPiXSQJE8+Yq/E8bLIseHwwQOv/ABBpDw/GFDtmU+0vl5UXirS5c1syvzB6EcvXnXE8fF0dGpUV3sWTrv1qi5eqkuZrqDTX471ZQSDyH3ZG9nvNZYAreQrBH1k/iJ7/AAkf6jTjtHwK19Dfu1Gay3eKYElCYdZ3IEho5a1luF8Q7m9auTpbdSY5gHX5SPfWu4hjGs4m2Cc1hybbAxBDAqeXNTPuqGSTjNNfaIyjbPOwdaOw1yQBuRVOPwJtXXtHdGZfgdD8NffVVpyrAiuySUlaNCVBt05dqEZzuZoi/ekz1qNvUgdanHSKyGHBnkx99dxVrNdddoYgeg0FXtw/uvGFMc/LnNL7/FfGzgbn7hFRpyk3Emn5PXv2W4U2cO5YxnJPSSsKD8ZrVW+Iv1+6vN+zP7RrLIqXwLTKAAQDkIG3mtbXD45LgDIwZeqsCPiOdRnOcdPR5mVS5Nsd/vJ53+MVy5xS5OmWPMUtW7p/epNc60vWlXcjQ0Tilz+X9ec0Va4i2Ri2UNplA+c0ot3thU+95U6zSQKEnaT9o9zCXDby22aAVBS4JnkTmj3gVqsJxhmRWhTmUHSRuAdJNea/tFt5r1ohRopGp3Mkjb7q1HZTGFsLbkzEqSf5TVOo0rsrOK4ppGq/eJ6A1EcSP2V/q/tS8OK4LnlWWaRKiHaL/qD3/hSm4oM+fmf0Ks4vjAzBlJ8UxPWYgGIJG1DtO/XqI9a586/NsemgA8FAcXF3BJjT6wIfXqZ38ulX/QyW7xSDGgDb66HUDT+1FMkaAyd9CCPOen4VReY8j7vOPXSpcFeyjlJ9yGEwi2raJqcoiY35z8Zok4rLqwkA+KSalwxpYSQMozPOoEDWORiqX4qmYqq94viWfCockZhPNY6rGmlUjjfe6NGDlswX7RALlzOkeLwwqxmyaA5dxpl99Y2xhh48+mVSY6mQAK3XbHGJmLWwimIUrMAc2BMlmPI9IrK8D4U+Kud1aEsdWYmFCjck8htXVjk6Z6aeizsp2bOJujMD3SkG43luFHm23kJNei8X7O2b65birKgBWESoA0A/l20OlFcN4YLAWwgiNOUsx3JPU1fdtsu66GY21jQ6b1z5Jyk79jzcmVylaPJe0PB/o9woCCIBBAjQ7aUj7wqZUwfKt522QHEDoyDfeAaw3EcIbbQeeo9CJFdmGVqmd0Z8oJ+Rn2f4U2MZkUqrBSwmQGIjTQHWo4ns/iFkZZAkHKQRpvsZ929R7LYspcGVirawQYI06wY+FarHuVfS2O8BnPDrl+0c7LJgGZk60s5uEtAeSSZhHskcq1uFu/SsHlJ/iWxknnIH8NveBl9xrlsNib0KrOqkDwhdzrnLvBymdiaccF7MurnvCEBDKrBlOcjXaDOkwOsVDPPlFe62huovJjOP3O8dL2xuIM/lcQZG+4H30vAr0fGdk8MAVRrr5jmKgBoYQTlK6g8idqXY7sulvIO4JuGMtsuS7qdMxWRBG8aU+P1EeNexurFGStWQ229Qs2vH6eVeiJ2MNolMtkMLebQZi0amDlBnSN/dWd/w3EuqXO7OgzAiCRmjWGIjWYjzorMtjLLGTorwHEgf4b+JSI18+VIMdgzadkOsHQ9RyPvFWk5X8q0HDr1m9pdth3BUgyVJAmVOo0Mg9ZG+tMn09+ASXHZk1QUfw/H3LJzIz2/NWZZ/A++tU3B7Ld5lsKo0ILsyleoUEkNy389aY2OwT3WtqFt91mBYqIJB355ojbSdd6zzxa2Tc49mR4D26uvlW54xsSYB98fjWqwfHQ6gsl1S0mO7aIB3DQAfTrWC7V9m/oWIRbZbu3GZJmRBIKk/Wjr0IrW4G6zogLkLbtqzajNJAiM3hOxAB1nauaaT2iOSEa5I1FohpgzHLYgHqDrX17HqiliYETzkx0H63rL2uMG2YSy2QNBZ03j2TcJ11MwBpUbvHGKMgtqoSSQrFUY/UynXc7mROwpKI9Mj22uB+7uAMIaNRB1B+XnV3Zfjy2kNt1Yy0gqJmYBEDWefxobjTM2GZXCgoVZcg8OUxsdyJ66iodmcWVzKsS0akxAB105/2q6WmhmtJG6uNoZVpH1QNQfu+dLk7T4ePab4E/dpXW7SkKcv1Rp4T05yfh1pMuCJEgb6+wDqd9Z3mgok+C8l+Ixxm2XVh4SFznMTGujSTERvqaJwvEMoZlCklWALSSNdOW00p4pdCST7IWBz0PkNvUUV3OZCA4VYVgV8U6aSfyoXcuSHfuHYXtJ3YbuyHuGc+bSPQAbz7qEXjTC4GIJbeWAYcwCQOfP3Cl4x5ZfAc0aNMgl99F+sec68ttq5a4o6qVyslsspYzlLEmQSPtDnqdhTN2tjdw48TuMPG4LawCMsjcb7kisx2ixL2bThTFx2CLkMKA49ozrOpETvrTbF4tDEOWBO7Fp3iSY+Wp8qU8ZwSFvpVwErbUZNNyDAYiY3I0OmlJGnK3saG5WzOceUsQFkroB/pEVpex2Kt4NHd5B0J1OVgAYB6wdR5+lKeE2TiLjXCCqqkKSCwkQInk2s+U7UxTCsbCgiJExnGV5JAmXhd996PNwSRfLkrRr/AKcQQ8nSCkjXxGVBAGpGxoXF8RJJZ2LNrAk7gSY58t6UYrF3bgtKEbIJy21bL4UjUsPZkiAPzrOX8W4cAqgtkybeZmAPIEzpJ3g8qWTc38HPx5Nhfai9n7lzlBKtorBwNZGo5wZgwaznH7AAQggllMgGYYE7jkSKa4libQ0IIuRsRMrM6/oUDxCwTbzEwAAVEasQdST5A/OujG6otHVIWcDMPPqPOSKcdm+D3sVf7oEkQzAw0a9SDChucnlS6wgWD1CkdJ3P5Vvr/aspaCWSCxTS3kJKoB4iGHiAPIfCKOSTttIM9UM+GcDfCYd1xD52nwhYygATlUmPH/mnQUmw/GL1y6c6M6gm4o/7YAIkCANZ0meVF8O453IVLwR5VWYkMQJ0AJbfTUCdIPWpYbiCKSLQLoVIVokneeewYeURXHxfJyIXoX4zjk31dCwMh8z5VADaDKsEgehPtTrRd/tBcRi8CTChhLGSZ5nMegOs61Zg+IqbiXAVzqCHZkVZA5AiSBPKDtUcZxhbjiCrHMPZGQDKDJVjrHPlrPu0lZlJdhhguL59HbxKATOpEwddZPP0NFcW44mhuI7qYEofiCoadDGkc6RPiFCuzXZU/WgO556ZhJG0HnEzpVDKe7MPElM2e22iEiNPaYzzk+0BNaMGDXcT9ouAAL3tmSpPiVtwd+gnT7qTYEyRBysIKn8D1FbJeJC2wa3ZAZCmb2URTMS6wSykHTc+ppLx/AK1zvrSd2Hc+ABssjU5CQJEaxyq6lqjphktUzVcFvYZ7ffPldwfEpEKhGntAbaTO0UXiuPmVtrbazpmAgpmUeZhjG+h10pFbwgw7qbbOCwBPISQGgdSJBzfCrL3GMQX0e9lRltkgLDwNQFOrDbUrqam4UQap2UdrwXa1clmEwJM+HQmYAgzvOugq+zjwjWwSSxORZjQHTckQJGvLSaMs3ZDZgg8ME6C5uNHWTHpOm1S+nrZtnRWDMAc0ZVkHxE7xtpzmla2h7uB1Mc4JK3VS4pGZUZSLmsAhiYbbUk0VZcXXa4i5oBzsxg5yYhVYspH8yzJApEONPcFu2FtoJbI8NBEzDHUbxoZiARzoFLq3LwE3VunXvGYQq6ScpnSZ2PTanSRM093hrkXSdAU9g+0DoZ08Me4fKknC7kR4im0sNxynz5aU7vcQyOBByEgZ2BUXASVYiNGM8/LpSvhYCXwHgqrwwO0TFUildAu0N+E8Pa6RkLOFHjZ8yyZ0Cht49a0djCkKBlb3FY/91UN2jw1oZVCruD4WAzRyjXURU7HFcPlE32B6CIHxE0iaRNpsHx/BM1xVcACBIYNBj0ImdBG2lCY3DKkC4B4hlCgwoiYgch8qeX8C7PmVyNToNQeknnz5Uwv4UCCVVjl1zDxA+RA28qKjaZmjIYXhRBJzQhmVVQCOmV8s5fIRPXWrF4aFAzlj9mdx5zy9T1rTXsKMp8AG58JOu5jWsVxwvmhFum2+8IZGbzB0g8xG9TyKSY8YtlQ4VYJaSQZkHNppqQCdIpN2usk28iucqQYGxLtpMe0QYinGD4QjJlCXhO822POT9c6Uv4vgRAtqIm9ZSDI9kBiCDruaWClFl8calYxw2Dt27Fu0GACDxHLqXO5OxPTWRBqT4O0YVWyCJXKI13UFdvdtpSC9YkspJMwFJzZQBJkBl1ajeFWbaiTcPgAAWWUlvtlmG/QTSNSe2ScG/IW3C7NtVBJIBYRII1ILSBsfOqE4faJ3OpzamYjodIPnSl8OHuZy6akky/Icsw135TrzNMBgiLYi+hbUgiCoFI4ydNMPTaBe1xCYdTJb+LMCIGYE6fqah2dt2r9jxiQG0HJZieW551LiPD2XDvmhh4TuDrm1PluRQvDQxTw5gQdgY02PlXQm3j+Q8Xxor43wdbABTVCfDpqPI+c/dTPgFy3ct5WVSyNIJkEgiDqOnShkW9cDC6pYQMsmQegB6zzoW0jWboIOoMjXQ/DfpQt1TKVzjT7mnbh9q5LMs7aHXYaQOVX2gDoAVIUQRA20E0nw+MuOTlt5QdQ86CBz19rlXMbjnRuZUgeLQnUAz+Edahxn5OZwfYdNhUPmYM6/D3zrQ9rhyKBILQIEqI2ifX40r/etw5cq+1J1BmJj0JNQ/fN7nbLSQvQnWNjGvpQqbRumx6MFbU5kXLO8bGBl25aHersJhEViyiNhJ+ImNPlSo48jLmhGImDJbLoBoPP02qj99BN9tTI3YTHPfXb0rKU72gODH2JsgpEJBO+VQQTvqBJ05n8KhiMOHTuwcqbxqSG0MyRvOtKV4oN2OU6ctBOwknUxyo63i1M+KSZ0Oh93Wt1Jg4gXHMFdQi7bOcKCSsANlYzp9oDlptvX3DcIuJVWDlGE7EhgRuJkREUzuYtRHPkZEgdd9tPxoPDW+7uCAcjnQaHXl741p1k5OmdEfzjT7jO7w5RZyTAIO515ddzpQdngauN4Gs8wJGvp+FW8bd0yiCu+vUkyJ93LyqXD8QcoJIEtsI16mP+KaVJ2+4tNY6s+tdnVVSs+EmTPnuPPl0r7B9nLSr7Bc5mOui+KAdTJgDlMUfbv6j2pOnskzr1O1W3uIW0Ak6nQTOvnA1IjnRUmQ2AfuPRAzschBBgjWdJk5YHIARrWc41eKY64qjTeBzkSI6dK2dx2KeGBI+sYHUab+6s3x3DgX1ICnOoJI5nrNXxTd0GL72Or/Cs6JlOXnMkannG01R/hUnXvN9fq/iJovB4g92pkCFG5AGnUmj7YMbj3/8ANK5b2hNo0WFw4H1o05iPxNSuYMsfaWBtrr7+UU2FuuFPX413cFVC83YsbAyPaoO7wiZMgRtT1rAqtsPWcI+wVNoSLw0wCrL56Hf8qRY7ssy37VyfCLj3XYkAAlYUDmYEVoOOtfTKLQlSDnYkyOgUA6k/L5Vh81+BmvPbaQoR1Pi5FiQpyjbr151z5FFOqOrHyauwzjHGEsKmoJcgKZBAB6JII0O59aK7P3mxSOwSApywSJzRqDrHTXSax6cMZmBOZgFKrM6mTOp1A3+Nb/svwt0tFiqku07DYeEc99NaTGuT+BslRj8lX7gmQ1sR5gQa4/CFG9tD9qFU/HnT24lydFU+7/7VSwuRGgjaM0/I1XpR8EOqzM9pOEobFwKi25TTIoG0GNDPKsp2I4chunvTmBB1PI8uYI516Lie9Ue03lPX1ioYS7dOrFD6qCfjFBR2PzfEXNwzDH2QABroD987Uq4v2YsvaItHK6+JCSYJH1d9jtOlbBG+0ls/6I/OrpT6yL8P7Vul+gLLR5XHclWYHK0F1BgjWJHp+EVpx2fRhmW+YYCDKQZ1+zNWdpexdvEXRdtXe7afEhnIfQj2T8qB4Nj+4fLctgpJAGaWXUjMGHL76k4U9luakvxDbfZU8ru/kh8uZq1Oy7iCDmI28Ij5NP3U/TD4cqIyxy8R/wCa++hYcxDgR/OPxpuj9sl1X9RmX7K3S+YldYkZGGgOwMmKi3Zu5JYG3JOgydNF1y8vKtV+6bf1bjD0YVBuFdL0eoH4NQ6LXj/Ier9ozI7NOSCwseHaQwInp4fnXz9knYg/wjrMjNMiIho022FaT93EEHvV+Gv31P6I/J5155vyNbpvyjczLXuy1wsDFtjEHxtMf6jvVljsxcDKY0UzlDqRzmZ1+fKtP9Du8mUj9dVqBwF4bZT7/wAxQ6fwbn+jFcZxb/Se7NkpnOXUTmGwI1gyBoRtTS72fddgz7jwkHWI5rr7jWifBXYgoGHMSIPuqjGW30/g3bjT9UCB7yQAKPTv+YLmn2MpjOzV5olHLABROwE6SBq3pNC4rgt0ABnuNcAJRhbggmJE8lEbelbzDLfaMyFNt2Bj1ir7lm7OgJjmOdDpJeGBSXweb8UW9lVSxUwxkDICTEEjcmOZ86nirJ7nDk6kBl3nY6V6Ffwtw+0vLoD/AGrP9q8C5to2RtGOyiOswNq0Y8XYFT0hDYxhQKMobQyDpE+o105Uyt4xY0Vo8m/vV/ZzBpcsh8gbxMASp3GhFPbfD0AjuU/pNM4W2xeK8mrW2BXxWpCu13HJZCK5lqVcIrGBsThy2oMUp+jtmiTvT4r50A2FIaZ60rimVhKhZf4e3Mr74/KjuH4fKuoEydhRIs+vxq5RHKsopbNKVqiorVbjyoo+lQY0wgj4i7SAFnrufwqdrDMV9gD1H/1pnAnl8qlmpUil6Fv0Gd1Hw/tX37uXWQPyo/PNQcDqPjRaQuxccDbG5+dKb/Ag3saA7zqfcY+8Voe5T7Q+P96tFpftUjgmOpcRPwrg62lIaT0kTHvyijiqDkPhRBspvI9dKgxQH2z6CjSQrdg+ZZ2+Arj3FH1D8BV5Fs8yffUxh1Oyz76BgcX9dLbH31Mu8aWv9wq9cL/J8669g8go98UaACsbn2PnXDcufZ+8/hRXdOdso/1H8q4LFz7Q900tfsIMb1wbwPl99dF882+Yq9rTc3+X964MLP1z8BQr9hILiR9r/cPzqT3gdz/uFWjADm5+FfLgbf2iaPFgsrN0dfnQuJvxGx56gH8KNvYVPszQN7CLI8O3r+FBp2NEKsYkRt8Fj8KJXE+XyodMKI2++r1wmm5p9iOhtXDVldpiFg5FfZaIr6sHkDEUov4phcCkaZomD7q0FdpqsaOSvAsQHyqwg8qPNfUaBzF3i/R/tUWB8/j/AGpnX1ajczI4zBZ3kmOWik/OmKAgDxHbpT2vqCjQ7y2Zy9J5/ED86haw7TJM/wCla0tcFBxB1fgVKI5fICpT6Uzr6iLzFpTpHwrgQeXwApnXKBuYuKjr91cNoHmaYrUqyNyFYwyzOvvmpHDjpTKu1qDzFotAbAVwj0pnX1GgcxM94TEj4/2qxPf7v+KZ18KHEPU+ANPQ/KpZv5fu/OixXxrUDkLrxP2QPUigvo7E6lIP839qe18KFBWT4AEtCOX31NbSxt8jR1cog5n/2Q=="/>
          <p:cNvSpPr>
            <a:spLocks noChangeAspect="1" noChangeArrowheads="1"/>
          </p:cNvSpPr>
          <p:nvPr/>
        </p:nvSpPr>
        <p:spPr bwMode="auto">
          <a:xfrm>
            <a:off x="0" y="-923925"/>
            <a:ext cx="2390775" cy="1914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4" name="Picture 10" descr="http://www.jockeysite.com/stories/affirmed3.jpg"/>
          <p:cNvPicPr>
            <a:picLocks noChangeAspect="1" noChangeArrowheads="1"/>
          </p:cNvPicPr>
          <p:nvPr/>
        </p:nvPicPr>
        <p:blipFill>
          <a:blip r:embed="rId7" cstate="print"/>
          <a:srcRect/>
          <a:stretch>
            <a:fillRect/>
          </a:stretch>
        </p:blipFill>
        <p:spPr bwMode="auto">
          <a:xfrm>
            <a:off x="6324600" y="2057400"/>
            <a:ext cx="2590800" cy="2076958"/>
          </a:xfrm>
          <a:prstGeom prst="rect">
            <a:avLst/>
          </a:prstGeom>
          <a:noFill/>
        </p:spPr>
      </p:pic>
      <p:sp>
        <p:nvSpPr>
          <p:cNvPr id="16396" name="AutoShape 12" descr="data:image/jpeg;base64,/9j/4AAQSkZJRgABAQAAAQABAAD/2wCEAAkGBhQSERUUEhQWFRUWFBUVGBgVFxwXHBYXFRQXFxgUGBYYHCceGBojGRgXHy8gIycpLCwsFx4xNTAqNScrLCkBCQoKBQUFDQUFDSkYEhgpKSkpKSkpKSkpKSkpKSkpKSkpKSkpKSkpKSkpKSkpKSkpKSkpKSkpKSkpKSkpKSkpKf/AABEIALQA5gMBIgACEQEDEQH/xAAbAAABBQEBAAAAAAAAAAAAAAADAAIEBQYBB//EAEEQAAIBAwIDBgMECAQHAAMAAAECEQADIRIxBEFRBQYTImFxMoGRQlKhsQcjYnLB0eHwFBaCohUzQ5KywvEkNHP/xAAUAQEAAAAAAAAAAAAAAAAAAAAA/8QAFBEBAAAAAAAAAAAAAAAAAAAAAP/aAAwDAQACEQMRAD8A9vY1FdqktUa4tAzXXbdymMKbFBMN8UNuLWhEUMrQdfiqE12aTChsaDpam66Y1NZqAhemh6CWqN2jdui25sKjXQp0LcJVS3RiNh9PcTNAzt7vWnCKJUu5E6dQQBZI1M5BiSCAACTFU/ZP6R2YheIsqs/atOG0ycSjEkiOYPyrzvt1ONv8SRxbW7d1gsW5gEAAKV0mI+e80Ti+5t+2Lam4qu5YIEVyDpUuQzj4TAgYPrFB7Q1zNMZ6rOwkuLw1hbv/ADBaQPmfMFHPnU12zQHV6fqqKGowagMGp4NBVqIDQPY02a4WpCgYwpoNGK0KKDjGmk041yKBpNcAomiuaaBpWlXaVBoWNRrjUe4ai3DQDJrqmhl66rUB22oBam8F2il5X0TNu49pwRBV0OQfcFWHUMDSJoOMaGTXSaYaBrGmU5jQ2eg6xoJrrNQ9VBl++lpk8LiFAYW3UHGVDE+YNqwCSBt0zmKrP85XeIuLw/AAu+S1xvgRYGpiDghfvNgEiM1uHAOGAI5ggEH3BryjvX2unDXHscOoTW/j32XHiM8tbtQI02kVtWkbsw6ZD1HsjiGe2NbW3uJCubTi4sxhpX4dQzB9alXDmvGuze3SrLes3NDD4tMEQPvIPjX09RtNerdkdsLxVi3fUQHUyOjKxVl9gwNBOU0YUBTmjA0D1NFWhJRhQKkDTSaSmgJNNYZpVyaBpFcinsKbFA6aYTXa5QdFKkopUFzdNRnaj3GqHcagYzUlahsaFf49LKNcuGEtqXY+g9OZOABzJFB5v2v3lucB2zxBtMt1boVrlotpGrwx5WP2XUiQeh6Grjiv0nMgXVwpUsAxDXWAUEkbiycyCMxXmf8AxZncvcXxAbusi5LaNbFwq3FIuBpMDSRsccq2ly0vh2xcQaFRVI8RoZdIKliQNTKWbESRJ9AGm7P/AEh23Hns3FG5a0VvqPfTDz6aKvOC7Ws3wTYuJcA30nK+jIfMvzArz1eD4NmBt3Bau7hrTeaTtI2jb351E7VNy1D3QrBCAOKsSjJ6XCkMh29Oo5kPUWNCY1jewe/+y8RLryuhQHA+9cRcOv7aD3XnWuS+rqGRlZWEhlIYEdQRg0DiaGaJTBQRu0bwS27MYC23YnaAFJJn2rxO12wh4v8AxHEoGRg76dIaTsuCYJEac4wJr13vZdX/AAnEAuoJtXLYlh/zGRgtvf4i2I3ryHurwNziOIRbQUm2WugvsIX4SYO7aeRg5IoNrw36UbTpoucJ+qJC5cFQDidPhwR7VN/Rj2gH4e6iiFt3yV/duqD/AOSuf9VQOK/SPdtB+H4vgzbYoRGsmZGnUqMum4skGFMdOlG/RLwZXhrlxvtuqD1WysT/ANzuJ/ZoN8gzR1FR13qQDQPWiTQVaiTQItXFamM1JaAs1wNXJps5oDRXDTSaXOg6xpA0mFJRQPWu11RSoJ12ol2pd4VCuUAHasR+lXtPRwiWwYN26J/dtgsflqKfWtrdry/9Jz+JfVSQFtIq5z57h1sANyY8IUGZ7NvQNTKoNtSy6QDJG7HqTjPIARUrtHtgpqUjUrW1+OGEBQpUrETK6w37TdBFBfusFb4ivwkxieQn0BJ+YoPafHBoOxjOTvAB/L8aCH4uZGOkVpu7HeQWm85JBENPmBBxBU4IjHzrJtiJBEiROJXqJ3HrR+HTecRtHOdqDddq930f9b2e5ZZlrIJGj1QzI3yM0/u52zfssxQaSGh7VwkLeIGSRHkujHnG/MNWb7JTiFM2lb1O0/XBIFbKx2lb0/8A5YKsY8xifbG5HWg2vYfeO1xQYJqS6g89q5AdP2sYdP2lx1ihd5e3xwlhruC+1sHYvBMt+woBY+0bkV55xva9jUGt3W1LBtsqlGTEMVfAOOXpHOi8El3tO5bBN66ba6brki1aVW0nSPDYNrYAFt2P3RAIB3Z/EFOHC9oW7L8O9xSzk/rUN9iW4pyAc5EkFSMAYkUR+zddi34A8DjOGJAZZ08ROC63ACLgcCdRJgyDgzXofZndy1ZCwuplAAZskQIxPP1yasQB/eaCi7F4S7etWjxqW/EtkOunYONn9GHpj0q3Zc0d2CqSSAACSTgADn6VQcb3sspBX9ZMHBAgE85O/pQXKb04cdb8Q2tXnAnTB2POYg1UntqzcWPEjWpGAWZZGZC9Ou1Za52uEFtHOrw8a2aJGrVhTnkOtB6KoohWsnc/SVwiICzkuRJVUZoPOTAFLhf0mWbv/LsX29gn8XoNM4oHE8fbtDVccKPX+XOqxu9lvTqNu6PTSCf9rEVhe8HfdLzqL1oG2pYi3kauQZm3B9sGg9L4XtqzdYpbcMQJx/WpM5ry3up3pW1d84VLZYAkjSc7QqkyAMSepxW3vd9eERwpuzPNVJG3WP7xQX5NNfiAoJYgKNyeVZK7+kqwNZKtCgaY3YzkH7o2IrKd5u/z8SPDt/q0YAFdQlpO5MZHpQeuJeVhKsGHVTP5U5a8J7M7fu2XV1ZlOrA5ZjBA5GtQP0p3pI0WsT1O2I360HqSmlXmvBfpVcZu21YHbTKEe8zOKVBqr/6RrfJP9+3UEacGoPEfpDWJFsT6v/SgP2HwgtNbF62WLK2sMDBBMDSoIggnHPHSq/i+7fDttfMQBlS2fcWwM9OVBOufpDU7IOUy3OeWNvesL2i1y69y6l24Ea4zgSHUaiYUC4COgmtMO7FjnccyCFi2RB6/DmOlZC3dbhrtyxdbwwQzK1zCroUkPbQ5IICkD7x9DQVnaDgWiTJuC5o06CAgddWvUsAszLo22QiOkzu7wwW+rWbJu3C2lBxGjSl2ZkedZYbAuPWJzRux+xTxN9XtMwRdCsVgwoVjBYEAsdK+X9ozynZcP3WVWUsSwDAlXW2VMcisZFBne1e0eI4hNF8WCgIMN5ozuNCgj5NWXXtp0YoFt2wCQfDQAxP3jJr0m73XskKAzrAIJXR5pYtJ8nKYHoBWV7490NFvxrZZtHx6t9GIbAHwn8D6UDbJ8RNSyF+00sJMe/8AcVP7vsOH1XSAfIx1KuZnEYmS0D2FY7gePYQpPlJG/KMY6b1reMvhLCwQpH6yTyVfhABwWmTHWKAPB9gni+MWzeZgcvczqZBGrTP3zMekzmIr1rszs63YtrbtIERRgD6kmcknmTk14mL17h/D4m28XCzXDksYkCbk7ozFlzuQfSt7b78Xn4IcQnDsdT6PL5oCsQ7CM6ZECc5oNnf7XsWwDcvWrYO3iOtufk5FVPaHfK0g/Uqb7EgAibdvzEAHxWXIyPgDVnuH7/8AD3gFu+ViYOrEFQWgnkZAGadw91byr4Z8VdK/AQzJGNJAMggE5PQZ6A+52ZxnFnx2ZNJ+C29y4ltIOGW2gOo75cnPLpO4fus+95uG6nTYLYG/nZl5fs1pbBXQNHwAAD2GIPQ+9C7QuabVw9Lbn6IaDOd5eG4ccBxDWtLDw4BVsaiyAEBYAILA/SvMbIJO+/MnJ9ya3PEWCeyrqjOq8o+j2h/6VS8F3dYpq2ETnken4UFdxHY9tfDRnYvdEyIC213LNM6oHLFX3YfF2uHBQwYGGWCGM9dxTu0eDtW7Re+JOjw/Kc+bYzywM+1YOx2m1q6HtkiDIn+IoNz3m7Qa1FxGMH6fL+RqPc7R4biEUuCGYco8p61HudoLdQ+IB4WoZmfCY5CsRkoZlW5TB61Tdr9kmygZTI5xyP8AEUFp2n2MbK6zL2jlihgkbyMMBjnHKpnB93eBvL4icRxLEIXYHwsBYwZGmSSIyZmJnFRu63eXHg3IIzE/l/fWqjtILYutc4Ut4cK7o0QpdmC6c5hlO+0bkbBouK7lqW02zeDE6dD+EWkaS4hWmV1icYmhDuyLIYXOHu6kI1G5cCKFOS5ITSVEjad6h8B2zYVDc18UhtkZtPbybnxFZVWWSMzPLJp/E9scPcQ3Xv8AHMpY2pc22JMaoI5r6UBbPYFtmW6LTeC0aGt3J8TnhW8zEmQAOhq2u9ncNYL3X4W5ctKwCgO0gu0KdP28nrWd/wAfwrJI4jjQlvTiE8uokDQowOe0b0K3x3BSB4/G8gPKg54jpmKDZJZuvpFvsu06MutS91VJExlSnlbqpyJpVkr3FcIrsrcRxsqSpgIRIMGM0qD2y7aHT8I5VHKjlVhfYDeB7/1NQbvGDrPtQAa0f7xQLlrEEiDiDtnqNjT7vEztj3qK96PiP1igcFXYHbpsPSmsoHQe9cHEg7Z9sU153P4f0oONc6VHuoCIbIOIOx9D1p91vT8CaFE+w9P6UHlfbPYg4biTbgm28m0ek/ZPqu3sV61b9idnC7xCC5lVKl1O2kfCDnPtVn39APDg80uoRjaZBz8xVR3XumHUEB2cAqSQWVTO/IfnQaXhu74dWFxYNy8r3YIjwrRYpYQesKSOX0qy4TtZ+F1WRwrXLIl7bWjaQW0bPhlWIlgxYzMmfSTnb/al52a6T4a2zpwYBbBj9rcelV97vAzp5iQpkzJkgkxz2xHpQO71du8LeZvF4NkYTpuW7yho5a1C6Z9NTVmrHEtbchraMFMFbokLJxr0RqORvieVR7xNy5AlixCjnJJge/KrnvB23aN9/CRY1Mrl1zdgxJXOkKVwN9jQajur33KYuaFzAVJ0kc8kkgxmZgACJmK1fa/eOze4a4OGvWblxl0qviBCZIDeV4OFnEV4iDrOrbAxsJHQScf3irjgLq6l1RmfUSBifcxQek3bx4fgbXiKNc6yJ2Mlo9YkCs72j3mZEBAChtipjblHXrUHhL6tbJVQoAkgRIYCCIHUZrI8bxx1MAZBOQcg9MdfWg0Ha/bp4jhD5pZbiz1ghoJ+dZLVT+F40oSRBBBBByCD/XNNv2yDkRIkCQRB6EUF52fxLawwAIa0Q6fe0QriOuzf6qvOHvLeQY8gCgCcg7FW/geY9azXZfEaSD91tfuCNDj6FT8jUjsfjvDvMJwSQR/fOgicYhs3SBgg4/OrZOBa/ZuspABZDO4GgF2GP3qp+27uq83OD+VX/AArwN1hPw3djsNAGRQZvhCIg7MAPaR/MVYXuzn/AMGoCyfHZsfdNtQD881V2v4fzx+Fbnuxx5NgKdB0MyjVvByM/Mj5UGQtcOycPeDKQS1kZGwBYk/hUXhbR1rI+2u/7wr1DWp3tqfZgf4UxuGsH4rRHz/kaDzfjD+tuf8A9H/8jSr0O72TwrmTIPqu/wA4pUG/4niEHxR/fyqHc4td1/D+tPvcEwPwknrHSozqYmgE99jzj5fzrirOZP0/rTYHSuagNo+Q2oDFxyP5fzoDsR8P13p3innHtTH4iTj8qAQJ9fy+tMvXjsJ/Lf0ol6/jc1E1560Fb27wBu2LixBKyvPK+YD5kR86897P4htQI832upgZkdcZr1PxYIjnB3/EcqwvePu+/D3TesqfCJ1Y/wCkx3UxspMwdsx7hXcTxzOWUHyltW+Pc0PiuI1QJHlEfTM/30plmwbuoqQGyYJgNz0joahknY0BfEhgRuCD/Sr3tq4l5LrjVA4p4xhVNuFQE7DUj4HSedZ20JdQebKPaSBNWfH8QyWXU6fNetkkGYKjiJX9kyTI9qCuW6REVKtX5yTsZPz6CoNuWMKC37oLfgBU/huxb7/DZb/VCD/cQaCTxPakW1VTIAiZz6g/1qjdiT1JPvJ/jWmsdzrrwbzqg6J5z8uX51fcB3et2c21OrPmbLflgfuxQefXuDdI1qV1AxPOPyoYrc95uzzcstiSnmX5DI+Yn8KxIWgn8LxAKEH4lyp6g7qc9KZcX9Yp+8A3uef4ihcD2e15wiwDBMnYAD+ZA+dEaywJRwQ9s8zsP4j19aBcW03T7yfWtK9gjgS04NtjH77f1rJNvWzbhyeAUBjBspjkZKmgyaDHrAP+4/wrQd12l7i42U/hG21USLj3U/mauu6qDxG1baOk51UGnWztmPw/+V0KYwd+pplxANmwBsP5EUF2IGc+u35bGgMvER8Uj+/nSpvD8SvrSoPSL13lpnH2/wAoBoTEHLYMfOPQTgf3NWNzhh9kBR13Y/nH51HuouxwOkxPqTufrQRvEtDA/v5/yqNfvr9mB7jaicSqcht74+XL3qtu3AAYzHPf6A0A77jJOPb86CXG0iD6flTXzn+/w3rgTnn8qAbKDv8A2KcNI2I+Skg/OjCwd5InaPlS8I82JjqB/KgEokzOPb+dUXfbj/C4fwwfNexj7ikFj8zC/M9DWhvXgilnYBVGok8gOcDM8q8w7xdptevNccaZACj7qCdK+/M+pNBB4O6AWB5jHPNN4i0AYwec1acD3TuNZe88rCFrafaaBMt0ETA3Mj51SEQ3tj60Gw7H7r2fBtu6B3KC4dUkZzAExgVeWOyrSgxbQBjqPlmWb7WefLFd7JYDh7DdLSKR6FRU3hiNoMD7QGIPqDyoGf4UnGCByg/z/hSVDO0DInofuxyFTLlsHJAMbyJoV4ZxkHJ2kjl/fpQQuIsgZ2OBzz8hsfzoBX+8g1L4m2NvKSRCl5MmMAxmajpwzc4nYZYiehJ/Cgj+Gu2o+xM15txFjRcdPusy/QwK9NKe/qIyPfqKxPers/RxBMYuDUP3tmj5wY9aBd07YNy5vPhiI/fFWfb3ZRuL4iL506fbG5X35iqjutc08SomNasn1Ej8QB862P8AhOcyxO4xPyM8utBguJtqVDriTkbZ9ByrTd2Lq3rDWifMh2OxQnUPowI9iKpO8PZzWbhMQlwlh6Nuy+nUeh9KZ3e4h7d3xFEhR5x1VjBx6YPyoJHH8AUfTHUf+Ax151ad3+zyNR/sAmeVTuLtKzBlhgRgjYzpOPp75qfY4YaMZ9cqRnr7+1Bw2TiZOQMZydqa3DiRmD6jHsYyK5pOdLNPqPNg89p946ZpNxmYKk8vX/v2PzoC/wDDum3QZ/AbUqCt3nJHKP45pUHrF3iAf5jc+hOYFVvGcUOR268vbGabevlt46RifWdqq7107CJOOgHpQcv3s45nPv0EVCYkfX6fhR2Qyceu/wDea6LUZMaR1wPnPpQRCJ578p3+UUS1YMxgc9twfY7fKiE7wFJI5f0B+pod/iRaUa3W2OUkAN7BkAn2oCG3k53x0mPfbfpXLqxnJjeFn8txTOH45Hwrq/QAieuwINS0tBhM55ESfqRigznea+QLKaAwdySuqA2kAhGIB0yWG/OqzsHsMXuIu3XWUtsEVR5l8QeY5jzhMehJHSrHvp2b4tkFCfEs6nUgNDALLJtAJAkeoHWoHcbtBPBe2zwVbxBmJDgBuWcgH/VQaO4s/EcHr/E15PxnD+GxT7pdf+12A/CK9b/xSE+WCfQGTE5j51iO0rNteI4hLlv/AJjjSxxo8QB9QBMyOn40Gl7I/wD1rUD/AKVsgf6Rn+tSS4kHIzB/bPpyNN7HRRYtZxoAGDkCQCRGJEGOVFKEgjBIypHIjl1GOtAe0SM4PWZHqJBrunzQee2fwg/ypti4TEz02ifwijiyWWN2GRsT+AwaCNc4VQPMsg5gxAOMgEYpr2T0Y/uwJHoOdT2skrlWkwI257zOKhgMp0tIXJUlYIII6cuURQRvDDDIaR99Mj+Y9qz3eOFNi5pDlLh1JEh1gFoBxsPetQ1wAnUQGnIwurpkiOW1Zvvvx66LXhHIJuTq1RjQI6c/pQZfg7QucUhtroHiaoBnQLbBjk56AT1reNZVxDjmDJAMe077czVJ3U4DTaN5lOu4TDQTKGI2kRqDHaro3eYEg7YMfUbH3yaAHaPZa3bbWniWyCAfKw2aNRj3GCJFYZCFtlAHFwvpaCQvlJEY3k9a9C4ZwQhXzL1kSInmfiiM7+9Zfvh2Wq6b1v7TaHiILRIMD7WCDI5UEzsu2Tw9kgLhSCTKmVdlAkEgjHOiXQymZZcbCCB65Ex7fSmd0zr4aBDFLjArt5WCnBjrqxnarDWV1QWUcxJOAdjiRz9PagAvFrEOAyyd/U8mHT0g1IayCuDIiIecx+1G/vNRRwpYz5hBwV5zn4gpUiOZpmvSQAGX3Er+6oEAyM4+lAY8MoEyyCYzBHykEUqBxHeLwgJYTMRj3wSNqVBoe2O9otvotNJBIcMMH0V+RH99Kg/50yf1QiPvyT1k6SKk3+5xJm3fbPxFlIJYnMaWEyZ967wvda0Wi5da8RyGIjqBqP5UEX/O0f8ASwf22H1gRAp97vkjZFl94P6xRy66ZietWzdi21GkWgVJ20azLRyOR7+1MbuNafPhaRjKuy/7OZoIFnvHb3a1dBPM3FMRzgRy96a/a9hwfENzVsZtliQfveeT8oo3Edz7IB0l2f7KXIOekCI/Gqe/2U6b2mYTg2UAIPMHGoRQN40WSs2Bn9u28AcxpDNM9QRUDgxcDDSfDJJEyVH0OQKm3HSP1niFgIgkKxHqsyagXbFtvgVf+8E/RmFBa2u171jJ0XQMxrY88EvpP0Jiofd/hF/xFxreNH6xRJg27m9o4iAZE8oFR2t2LWAACf2pIjoRqE+lQ+K424pFyzdYN8MjmJ2BAjpgcqDct2jbcQy3CAYzDLjpq5Tj5Vg+9wQ3la2pUFNMEgyUPxb9GjPSpa2LtkQwVmJJLazOT1BlR7xvULtTiTd8NTM6iPjL/EOQORy50F3wvbrCza/V22i2o8wGIEZJbYx0qfZ7eDMDFqG5dAOROPyPyqm7J4K69pVE+XUPgJjMiGGBgjnNWb927pAIuY2gnPoFEZPoaCcvay2xpXhyqmcreUTIyVHP6GpTduDUpW3fjkUuAZySCDhh8/pVVe7l3IB8rnILaSzDpiKHd7C4hB5k1rtKq3yAUPn+NBqrHaQuLOtiC0EaWEHoTBj+80+4w2LqBPI59MTP4Gswq3Lct5rflAlka0cdHWCfZpqSna4uAJetrcX75vLqG0eVxP0I9KDQKoI3J0jcAwMZnEbelec9pseM4qFnSzhVAEkKBAOkbwo1fOrvtp7Kqqh2YMxUgXRc0Dct8XlJwPMKZwDql5X4e34ihCsjmWywLkRrGNttqDQpwJUKF1KijSAQQ2nTtG59gfnUb/DOCCsOJwS7BlnqAuY/+zvU3g75uZVbkkjE25HUK4I1CR9qIqyFsjcupnPnnG2DpInbmNqCjWyVYEOFaJMA+adhsZBHMxHU0DvX2ebnCXSGDQouRJMeGQx04+7qFaO1wShSVLLM5LmBP721VnGdn+Rg3hkEMJNw5kET5FIMjrnrQZH9H/E6WvW8+ZFcaRJlCR9PMK14sBsG2jnBgXQCDO+GkVhO6122rW9RXWW0gQMhgAJJBEhs5jbevQEtLoDXtNphzIWQdt1nT7zQNu8MhkeDLCGKNcBAE7yQYbmB7dagdpWlEAXWQFeaB9IHKSAu/OQRzHOjXO7dpyGQKz5DMSVIxMCFk/UYO9FHYqAeTxFIIBIBIGN5JgiOQ6UGcug7WocRPw5BJPxJBAON45jJpVqU7PVyQbiHSYBuIwIHMBtckSPQUqC3tcIWmEVhO7mZjoMExXbnCPO344B/1bUEds24hrZZuviFhv8AdBFAv9tAGFtyDucn/wApAPzoHqSpjWgYmD5zI9jH4evOj2hnULmobEERn0PPFUl7ty4zgJbQZ5jpzyd/pRLnFX2BZzZaTGVLkiekDy/jQX9zhlIICCTkyDt76gB6VCt8M2QXMHmxLA9RMjHtUHs3tEqZZQM4ILoM5GOnpNWV7i9UkMBpMjS+Z2iSnMUDOI4DWmi9oIOJB2HKCQKyHH9xA7eTiVkDCuAs+zCRt6VrPFOrT4hmBMwRk+hj8qDcv21B8RhEx5kaJI5NkD+8UGE4/uLet5JLqBgogbnz80j3iicF2qbaul1RcVgQdThHUMIgALJ+e0bitJc41VbyaTgRggehIIE7xPpVdxjJcP6yyjH3LECT9rB/D5UAe6fF2VV9R8xYIpIyehicmN8/Whd8+07Y8FVRXRLmt1UxkrCr8OG3aM8p3rnDd0luy1m0YVlyS2G3CwDIxv8AKrDtHsy7aCB7ZXzhwPiUtkySRJMnVty+dA7u/fuG0ZtqhYsy22Vm0jAyI8oJEwf51Y3ux0Mnw01ftZHrjcCaquC4BiYTVp3Op9IyZyZMZ6CrYdknSd/fWYEekevvQdKIVGplI9NbZGcAARtzzipZuW3X/qED3UH8QSP/ALVcOEOohefxDTkGRJJkSIpcV2fcadTaBpmSfQ55/iaDv/G7KTqczHwTJzA+MkFszjoJoVjhrfGODYbSQssCYwNmECDnGPnUZ+wTgAD4QdUQGE/Cx3C+sc+dO7P7Pfh3ZuHuaCZDB28sTIERIHqRQN4vuvbLBL40KXBdidOqMBNQECesbVMtd1eHObWpFB+FLrBSQSPhMgmfnTuLV2g3y13mNNzyjrCBdPpn+lCt3CjHw0UQsTnVzxAA1DO0cvWgmjsW4uV4kgDYG2Hg9CwOfpR0uvblnE+q3Cgn0V/ymM1HTtZzKsEz0LKR7QaZcZnB84UnEhmnfBzIP096BlzvHZ0kv4xX7wt6oPTBIzgfnFQu0O1xctt4IZyvlDNbKFCwIDkiBojruRtzqVd4JyoCsuozkOcTg+UkgdcfSj8Jx7cMGUhXJzGkkk7QSpxiACRkCPWgy/dzuzF0voeFXSSRlXiSUAHm5Ccc60P+D8MKC115xIGkRJaCTBn2PrQP+L+ISysLD4wqQikSPMA7QI+1yxtQP8xcUAdQa6I5Jn5iCCM9aC7FuEksdjg3GULO2xnVUa5cuXFXwro0eYnSx9oBIgPEg5+VVyd4uJDoDZDEx5CulgANwok/KrfhQb4Grh1kCRqICmehZC0ex3oKbirDqPLdN3OPEAAVdwoY2ySfTlNKr2zwrazIg7Hw+I1Kc/aUkeblJyBiuUF9d7uIo1a7hzEErGfQLQrXYNvMlmxPmIPT0pUqAFzh1AMAeVZHzO3t6VEDE5kjPIxSpUEDjCWuAEmGO0+vKZrt60vikETERM4HT8KVKgtU4RNIhQJ6TielQ+C4BLzsCoXSseTByTvMyPTbNKlQSLvYNseUaoIOSZOD61VngVJKyYBIxA5gchFKlQG4Xg1RjBaQwWdRBMczEZqbY7OS6ZYZwJ3JHSWmlSoJ79moIAHP+tMNgIZBY+5JHTbn86VKgXDGbkQMn/1Jo94AnYbkYxsAf412lQNtcEoxEgkjJnrQB2JZH2BuPqZzXaVBxux7UmFg+mOQ5bUxOzlAwXGkkyHaces0qVAez2LaInQN59zvNTm4UeHz3A6cx0pUqCPwHBK4LNvqK7D7DYO0k7HPSpP+WbEjy/FkmcyOdKlQMvd2bTQJYDUMDTG0fd9aeO6FkjSS5CxEkGOf3f8A5SpUEL/K1pV0I1xFZiTBG+0yVOaKO6ltIIuXTALebQ0zyMptSpUE+z2JbaNWSF3hZyeoWlSpUH//2Q=="/>
          <p:cNvSpPr>
            <a:spLocks noChangeAspect="1" noChangeArrowheads="1"/>
          </p:cNvSpPr>
          <p:nvPr/>
        </p:nvSpPr>
        <p:spPr bwMode="auto">
          <a:xfrm>
            <a:off x="0" y="-822325"/>
            <a:ext cx="2190750"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8" name="Picture 14" descr="http://t0.gstatic.com/images?q=tbn:ANd9GcT1pSGhtIY8AAp-gQrYBNBZL_CqCDGcVjZLarrx-4UQHWigtXiKVhT2O3I6yw"/>
          <p:cNvPicPr>
            <a:picLocks noChangeAspect="1" noChangeArrowheads="1"/>
          </p:cNvPicPr>
          <p:nvPr/>
        </p:nvPicPr>
        <p:blipFill>
          <a:blip r:embed="rId8" cstate="print"/>
          <a:srcRect/>
          <a:stretch>
            <a:fillRect/>
          </a:stretch>
        </p:blipFill>
        <p:spPr bwMode="auto">
          <a:xfrm>
            <a:off x="1600200" y="4800600"/>
            <a:ext cx="2190750" cy="17145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 o’ War</a:t>
            </a:r>
            <a:endParaRPr lang="en-US" dirty="0"/>
          </a:p>
        </p:txBody>
      </p:sp>
      <p:pic>
        <p:nvPicPr>
          <p:cNvPr id="4" name="Picture 2" descr="http://upload.wikimedia.org/wikipedia/commons/thumb/b/b6/Manowar1920.jpg/250px-Manowar1920.jpg"/>
          <p:cNvPicPr>
            <a:picLocks noGrp="1" noChangeAspect="1" noChangeArrowheads="1"/>
          </p:cNvPicPr>
          <p:nvPr>
            <p:ph idx="1"/>
          </p:nvPr>
        </p:nvPicPr>
        <p:blipFill>
          <a:blip r:embed="rId2" cstate="print"/>
          <a:srcRect/>
          <a:stretch>
            <a:fillRect/>
          </a:stretch>
        </p:blipFill>
        <p:spPr bwMode="auto">
          <a:xfrm>
            <a:off x="5715000" y="3429000"/>
            <a:ext cx="3124200" cy="3149194"/>
          </a:xfrm>
          <a:prstGeom prst="rect">
            <a:avLst/>
          </a:prstGeom>
          <a:noFill/>
        </p:spPr>
      </p:pic>
      <p:sp>
        <p:nvSpPr>
          <p:cNvPr id="5" name="TextBox 4"/>
          <p:cNvSpPr txBox="1"/>
          <p:nvPr/>
        </p:nvSpPr>
        <p:spPr>
          <a:xfrm>
            <a:off x="914400" y="1524000"/>
            <a:ext cx="7772400" cy="1752600"/>
          </a:xfrm>
          <a:prstGeom prst="rect">
            <a:avLst/>
          </a:prstGeom>
          <a:noFill/>
        </p:spPr>
        <p:txBody>
          <a:bodyPr wrap="square" rtlCol="0">
            <a:noAutofit/>
          </a:bodyPr>
          <a:lstStyle/>
          <a:p>
            <a:pPr>
              <a:buFont typeface="Arial" pitchFamily="34" charset="0"/>
              <a:buChar char="•"/>
            </a:pPr>
            <a:r>
              <a:rPr lang="en-US" dirty="0" smtClean="0"/>
              <a:t> </a:t>
            </a:r>
            <a:r>
              <a:rPr lang="en-US" sz="2400" dirty="0" smtClean="0"/>
              <a:t>21: 20–1–0</a:t>
            </a:r>
          </a:p>
          <a:p>
            <a:pPr>
              <a:buFont typeface="Arial" pitchFamily="34" charset="0"/>
              <a:buChar char="•"/>
            </a:pPr>
            <a:r>
              <a:rPr lang="en-US" dirty="0" smtClean="0"/>
              <a:t> </a:t>
            </a:r>
            <a:r>
              <a:rPr lang="en-US" sz="2400" dirty="0" smtClean="0"/>
              <a:t>Credited for rescuing American horse racing in the 1920s.</a:t>
            </a:r>
          </a:p>
          <a:p>
            <a:pPr>
              <a:buFont typeface="Arial" pitchFamily="34" charset="0"/>
              <a:buChar char="•"/>
            </a:pPr>
            <a:r>
              <a:rPr lang="en-US" sz="2400" dirty="0"/>
              <a:t> </a:t>
            </a:r>
            <a:r>
              <a:rPr lang="en-US" sz="2400" dirty="0" smtClean="0"/>
              <a:t>Man O' War had a reputation of being a "sure thing" in betting circles.</a:t>
            </a:r>
          </a:p>
          <a:p>
            <a:pPr>
              <a:buFont typeface="Arial" pitchFamily="34" charset="0"/>
              <a:buChar char="•"/>
            </a:pPr>
            <a:r>
              <a:rPr lang="en-US" sz="2400" dirty="0"/>
              <a:t> </a:t>
            </a:r>
            <a:r>
              <a:rPr lang="en-US" sz="2400" dirty="0" smtClean="0"/>
              <a:t>He was such a “sure thing” that even other owners of horses were wary of betting for their </a:t>
            </a:r>
          </a:p>
          <a:p>
            <a:r>
              <a:rPr lang="en-US" sz="2400" dirty="0" smtClean="0"/>
              <a:t>own horse.</a:t>
            </a:r>
          </a:p>
          <a:p>
            <a:pPr>
              <a:buFont typeface="Arial" pitchFamily="34" charset="0"/>
              <a:buChar char="•"/>
            </a:pPr>
            <a:r>
              <a:rPr lang="en-US" sz="2400" dirty="0"/>
              <a:t> </a:t>
            </a:r>
            <a:r>
              <a:rPr lang="en-US" sz="2400" dirty="0" smtClean="0"/>
              <a:t>He only lost one race his entire</a:t>
            </a:r>
          </a:p>
          <a:p>
            <a:r>
              <a:rPr lang="en-US" sz="2400" dirty="0" smtClean="0"/>
              <a:t>career. The race he lost, he started </a:t>
            </a:r>
          </a:p>
          <a:p>
            <a:r>
              <a:rPr lang="en-US" sz="2400" dirty="0" smtClean="0"/>
              <a:t>backward at the starting line, and </a:t>
            </a:r>
          </a:p>
          <a:p>
            <a:r>
              <a:rPr lang="en-US" sz="2400" dirty="0"/>
              <a:t>s</a:t>
            </a:r>
            <a:r>
              <a:rPr lang="en-US" sz="2400" dirty="0" smtClean="0"/>
              <a:t>till finished second.</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Admiral</a:t>
            </a:r>
            <a:endParaRPr lang="en-US" dirty="0"/>
          </a:p>
        </p:txBody>
      </p:sp>
      <p:pic>
        <p:nvPicPr>
          <p:cNvPr id="4" name="Picture 4" descr="Citation (USA).jpg">
            <a:hlinkClick r:id="rId2"/>
          </p:cNvPr>
          <p:cNvPicPr>
            <a:picLocks noGrp="1" noChangeAspect="1" noChangeArrowheads="1"/>
          </p:cNvPicPr>
          <p:nvPr>
            <p:ph idx="1"/>
          </p:nvPr>
        </p:nvPicPr>
        <p:blipFill>
          <a:blip r:embed="rId3" cstate="print"/>
          <a:srcRect/>
          <a:stretch>
            <a:fillRect/>
          </a:stretch>
        </p:blipFill>
        <p:spPr bwMode="auto">
          <a:xfrm>
            <a:off x="4343400" y="3429000"/>
            <a:ext cx="2895600" cy="2397557"/>
          </a:xfrm>
          <a:prstGeom prst="rect">
            <a:avLst/>
          </a:prstGeom>
          <a:noFill/>
        </p:spPr>
      </p:pic>
      <p:sp>
        <p:nvSpPr>
          <p:cNvPr id="5" name="TextBox 4"/>
          <p:cNvSpPr txBox="1"/>
          <p:nvPr/>
        </p:nvSpPr>
        <p:spPr>
          <a:xfrm>
            <a:off x="685800" y="1295400"/>
            <a:ext cx="7924800" cy="2743200"/>
          </a:xfrm>
          <a:prstGeom prst="rect">
            <a:avLst/>
          </a:prstGeom>
          <a:noFill/>
        </p:spPr>
        <p:txBody>
          <a:bodyPr wrap="square" rtlCol="0">
            <a:noAutofit/>
          </a:bodyPr>
          <a:lstStyle/>
          <a:p>
            <a:pPr>
              <a:buFont typeface="Arial" pitchFamily="34" charset="0"/>
              <a:buChar char="•"/>
            </a:pPr>
            <a:r>
              <a:rPr lang="en-US" sz="2400" dirty="0" smtClean="0"/>
              <a:t> 26: 21-3-1</a:t>
            </a:r>
          </a:p>
          <a:p>
            <a:pPr>
              <a:buFont typeface="Arial" pitchFamily="34" charset="0"/>
              <a:buChar char="•"/>
            </a:pPr>
            <a:r>
              <a:rPr lang="en-US" sz="2400" dirty="0" smtClean="0"/>
              <a:t> He was the son of Man o’ War.</a:t>
            </a:r>
          </a:p>
          <a:p>
            <a:pPr>
              <a:buFont typeface="Arial" pitchFamily="34" charset="0"/>
              <a:buChar char="•"/>
            </a:pPr>
            <a:r>
              <a:rPr lang="en-US" sz="2400" dirty="0" smtClean="0"/>
              <a:t> In 1939, he won Horse of the Year, as well as the Triple Crown.</a:t>
            </a:r>
          </a:p>
          <a:p>
            <a:pPr>
              <a:buFont typeface="Arial" pitchFamily="34" charset="0"/>
              <a:buChar char="•"/>
            </a:pPr>
            <a:r>
              <a:rPr lang="en-US" sz="2400" dirty="0" smtClean="0"/>
              <a:t> In 1958, he was inducted into the National Museum of Racing and Hall of Fame.</a:t>
            </a: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Seabiscuit</a:t>
            </a:r>
            <a:endParaRPr lang="en-US" dirty="0"/>
          </a:p>
        </p:txBody>
      </p:sp>
      <p:pic>
        <p:nvPicPr>
          <p:cNvPr id="4" name="Picture 6" descr="http://upload.wikimedia.org/wikipedia/commons/thumb/2/2e/Seabiscuit_workout_with_GW_up.jpg/220px-Seabiscuit_workout_with_GW_up.jpg">
            <a:hlinkClick r:id="rId2"/>
          </p:cNvPr>
          <p:cNvPicPr>
            <a:picLocks noGrp="1" noChangeAspect="1" noChangeArrowheads="1"/>
          </p:cNvPicPr>
          <p:nvPr>
            <p:ph idx="1"/>
          </p:nvPr>
        </p:nvPicPr>
        <p:blipFill>
          <a:blip r:embed="rId3" cstate="print"/>
          <a:srcRect/>
          <a:stretch>
            <a:fillRect/>
          </a:stretch>
        </p:blipFill>
        <p:spPr bwMode="auto">
          <a:xfrm>
            <a:off x="381000" y="4038600"/>
            <a:ext cx="3048000" cy="2521527"/>
          </a:xfrm>
          <a:prstGeom prst="rect">
            <a:avLst/>
          </a:prstGeom>
          <a:noFill/>
        </p:spPr>
      </p:pic>
      <p:sp>
        <p:nvSpPr>
          <p:cNvPr id="5" name="TextBox 4"/>
          <p:cNvSpPr txBox="1"/>
          <p:nvPr/>
        </p:nvSpPr>
        <p:spPr>
          <a:xfrm>
            <a:off x="685800" y="1295400"/>
            <a:ext cx="7772400" cy="2438400"/>
          </a:xfrm>
          <a:prstGeom prst="rect">
            <a:avLst/>
          </a:prstGeom>
          <a:noFill/>
        </p:spPr>
        <p:txBody>
          <a:bodyPr wrap="square" rtlCol="0">
            <a:noAutofit/>
          </a:bodyPr>
          <a:lstStyle/>
          <a:p>
            <a:pPr>
              <a:buFont typeface="Arial" pitchFamily="34" charset="0"/>
              <a:buChar char="•"/>
            </a:pPr>
            <a:r>
              <a:rPr lang="en-US" sz="2400" dirty="0" smtClean="0"/>
              <a:t> 89: 33-15-1</a:t>
            </a:r>
          </a:p>
          <a:p>
            <a:pPr>
              <a:buFont typeface="Arial" pitchFamily="34" charset="0"/>
              <a:buChar char="•"/>
            </a:pPr>
            <a:r>
              <a:rPr lang="en-US" sz="2400" dirty="0" smtClean="0"/>
              <a:t> Was not very successful until 1936 when he got a new trainer and jockey.</a:t>
            </a:r>
          </a:p>
          <a:p>
            <a:pPr>
              <a:buFont typeface="Arial" pitchFamily="34" charset="0"/>
              <a:buChar char="•"/>
            </a:pPr>
            <a:r>
              <a:rPr lang="en-US" sz="2400" dirty="0" smtClean="0"/>
              <a:t> After 1936, </a:t>
            </a:r>
            <a:r>
              <a:rPr lang="en-US" sz="2400" dirty="0" err="1" smtClean="0"/>
              <a:t>Seabiscuit’s</a:t>
            </a:r>
            <a:r>
              <a:rPr lang="en-US" sz="2400" dirty="0" smtClean="0"/>
              <a:t> popularity soared when he won 11 of 15 races he entered.</a:t>
            </a:r>
          </a:p>
          <a:p>
            <a:pPr>
              <a:buFont typeface="Arial" pitchFamily="34" charset="0"/>
              <a:buChar char="•"/>
            </a:pPr>
            <a:r>
              <a:rPr lang="en-US" sz="2400" dirty="0" smtClean="0"/>
              <a:t> </a:t>
            </a:r>
            <a:r>
              <a:rPr lang="en-US" sz="2400" dirty="0" err="1" smtClean="0"/>
              <a:t>Seabiscuit’s</a:t>
            </a:r>
            <a:r>
              <a:rPr lang="en-US" sz="2400" dirty="0" smtClean="0"/>
              <a:t> rise in popularity caused spirits to rise among the American people during the great depression. 		</a:t>
            </a:r>
          </a:p>
          <a:p>
            <a:r>
              <a:rPr lang="en-US" sz="2400" dirty="0" smtClean="0"/>
              <a:t> 			</a:t>
            </a:r>
            <a:endParaRPr lang="en-US" sz="2400" dirty="0"/>
          </a:p>
        </p:txBody>
      </p:sp>
      <p:sp>
        <p:nvSpPr>
          <p:cNvPr id="6" name="TextBox 5"/>
          <p:cNvSpPr txBox="1"/>
          <p:nvPr/>
        </p:nvSpPr>
        <p:spPr>
          <a:xfrm>
            <a:off x="3657600" y="3962400"/>
            <a:ext cx="5105400" cy="1569660"/>
          </a:xfrm>
          <a:prstGeom prst="rect">
            <a:avLst/>
          </a:prstGeom>
          <a:noFill/>
        </p:spPr>
        <p:txBody>
          <a:bodyPr wrap="square" rtlCol="0">
            <a:spAutoFit/>
          </a:bodyPr>
          <a:lstStyle/>
          <a:p>
            <a:pPr>
              <a:buFont typeface="Arial" pitchFamily="34" charset="0"/>
              <a:buChar char="•"/>
            </a:pPr>
            <a:r>
              <a:rPr lang="en-US" sz="2400" dirty="0" smtClean="0"/>
              <a:t>His race against War Admiral in 1939 is known as the “Match of the Century.” </a:t>
            </a:r>
          </a:p>
          <a:p>
            <a:pPr>
              <a:buFont typeface="Arial" pitchFamily="34" charset="0"/>
              <a:buChar char="•"/>
            </a:pPr>
            <a:r>
              <a:rPr lang="en-US" sz="2400" dirty="0" smtClean="0"/>
              <a:t> His victory also raised spirits when he beat War Admiral</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a:t>
            </a:r>
            <a:endParaRPr lang="en-US" dirty="0"/>
          </a:p>
        </p:txBody>
      </p:sp>
      <p:pic>
        <p:nvPicPr>
          <p:cNvPr id="4" name="Picture 4" descr="Citation (USA).jpg">
            <a:hlinkClick r:id="rId2"/>
          </p:cNvPr>
          <p:cNvPicPr>
            <a:picLocks noGrp="1" noChangeAspect="1" noChangeArrowheads="1"/>
          </p:cNvPicPr>
          <p:nvPr>
            <p:ph idx="1"/>
          </p:nvPr>
        </p:nvPicPr>
        <p:blipFill>
          <a:blip r:embed="rId3" cstate="print"/>
          <a:srcRect/>
          <a:stretch>
            <a:fillRect/>
          </a:stretch>
        </p:blipFill>
        <p:spPr bwMode="auto">
          <a:xfrm>
            <a:off x="304800" y="3810000"/>
            <a:ext cx="3352800" cy="2776118"/>
          </a:xfrm>
          <a:prstGeom prst="rect">
            <a:avLst/>
          </a:prstGeom>
          <a:noFill/>
        </p:spPr>
      </p:pic>
      <p:sp>
        <p:nvSpPr>
          <p:cNvPr id="5" name="TextBox 4"/>
          <p:cNvSpPr txBox="1"/>
          <p:nvPr/>
        </p:nvSpPr>
        <p:spPr>
          <a:xfrm>
            <a:off x="762000" y="1295400"/>
            <a:ext cx="6858000" cy="2286000"/>
          </a:xfrm>
          <a:prstGeom prst="rect">
            <a:avLst/>
          </a:prstGeom>
          <a:noFill/>
        </p:spPr>
        <p:txBody>
          <a:bodyPr wrap="square" rtlCol="0">
            <a:noAutofit/>
          </a:bodyPr>
          <a:lstStyle/>
          <a:p>
            <a:pPr>
              <a:buFont typeface="Arial" pitchFamily="34" charset="0"/>
              <a:buChar char="•"/>
            </a:pPr>
            <a:r>
              <a:rPr lang="en-US" sz="2400" dirty="0" smtClean="0"/>
              <a:t> 45: 32-10-2</a:t>
            </a:r>
          </a:p>
          <a:p>
            <a:pPr>
              <a:buFont typeface="Arial" pitchFamily="34" charset="0"/>
              <a:buChar char="•"/>
            </a:pPr>
            <a:r>
              <a:rPr lang="en-US" sz="2400" dirty="0" smtClean="0"/>
              <a:t> Citation won his first race in 1947 at Havre de Grace.</a:t>
            </a:r>
          </a:p>
          <a:p>
            <a:pPr>
              <a:buFont typeface="Arial" pitchFamily="34" charset="0"/>
              <a:buChar char="•"/>
            </a:pPr>
            <a:r>
              <a:rPr lang="en-US" sz="2400" dirty="0" smtClean="0"/>
              <a:t> Citation won the Triple Crown in 1948.</a:t>
            </a:r>
          </a:p>
          <a:p>
            <a:pPr>
              <a:buFont typeface="Arial" pitchFamily="34" charset="0"/>
              <a:buChar char="•"/>
            </a:pPr>
            <a:r>
              <a:rPr lang="en-US" sz="2400" dirty="0" smtClean="0"/>
              <a:t> Some racing fans think of him as good, if not better than Man o’ War.</a:t>
            </a:r>
          </a:p>
        </p:txBody>
      </p:sp>
      <p:sp>
        <p:nvSpPr>
          <p:cNvPr id="6" name="TextBox 5"/>
          <p:cNvSpPr txBox="1"/>
          <p:nvPr/>
        </p:nvSpPr>
        <p:spPr>
          <a:xfrm>
            <a:off x="3200400" y="3886200"/>
            <a:ext cx="4114800" cy="2667000"/>
          </a:xfrm>
          <a:prstGeom prst="rect">
            <a:avLst/>
          </a:prstGeom>
          <a:noFill/>
        </p:spPr>
        <p:txBody>
          <a:bodyPr wrap="square" rtlCol="0">
            <a:noAutofit/>
          </a:bodyPr>
          <a:lstStyle/>
          <a:p>
            <a:pPr lvl="2" algn="just">
              <a:buFont typeface="Arial" pitchFamily="34" charset="0"/>
              <a:buChar char="•"/>
            </a:pPr>
            <a:r>
              <a:rPr lang="en-US" sz="2400" dirty="0" smtClean="0"/>
              <a:t> He was the first race horse to ever win one million dollars.</a:t>
            </a:r>
          </a:p>
          <a:p>
            <a:pPr lvl="2" algn="just"/>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Secretariat</a:t>
            </a:r>
            <a:endParaRPr lang="en-US" dirty="0"/>
          </a:p>
        </p:txBody>
      </p:sp>
      <p:pic>
        <p:nvPicPr>
          <p:cNvPr id="4" name="Picture 16" descr="http://weblogs.baltimoresun.com/sports/thetoydepartment/secretariat.jpg"/>
          <p:cNvPicPr>
            <a:picLocks noGrp="1" noChangeAspect="1" noChangeArrowheads="1"/>
          </p:cNvPicPr>
          <p:nvPr>
            <p:ph idx="1"/>
          </p:nvPr>
        </p:nvPicPr>
        <p:blipFill>
          <a:blip r:embed="rId2" cstate="print"/>
          <a:srcRect/>
          <a:stretch>
            <a:fillRect/>
          </a:stretch>
        </p:blipFill>
        <p:spPr bwMode="auto">
          <a:xfrm>
            <a:off x="381000" y="3810000"/>
            <a:ext cx="2995144" cy="2753314"/>
          </a:xfrm>
          <a:prstGeom prst="rect">
            <a:avLst/>
          </a:prstGeom>
          <a:noFill/>
        </p:spPr>
      </p:pic>
      <p:sp>
        <p:nvSpPr>
          <p:cNvPr id="5" name="TextBox 4"/>
          <p:cNvSpPr txBox="1"/>
          <p:nvPr/>
        </p:nvSpPr>
        <p:spPr>
          <a:xfrm>
            <a:off x="609600" y="1219200"/>
            <a:ext cx="7772400" cy="2438400"/>
          </a:xfrm>
          <a:prstGeom prst="rect">
            <a:avLst/>
          </a:prstGeom>
          <a:noFill/>
        </p:spPr>
        <p:txBody>
          <a:bodyPr wrap="square" rtlCol="0">
            <a:noAutofit/>
          </a:bodyPr>
          <a:lstStyle/>
          <a:p>
            <a:pPr>
              <a:buFont typeface="Arial" pitchFamily="34" charset="0"/>
              <a:buChar char="•"/>
            </a:pPr>
            <a:r>
              <a:rPr lang="en-US" sz="2400" dirty="0" smtClean="0"/>
              <a:t> 21:16-3-1</a:t>
            </a:r>
          </a:p>
          <a:p>
            <a:pPr>
              <a:buFont typeface="Arial" pitchFamily="34" charset="0"/>
              <a:buChar char="•"/>
            </a:pPr>
            <a:r>
              <a:rPr lang="en-US" sz="2400" dirty="0" smtClean="0"/>
              <a:t> Many thought he was too “good looking” to be a good race horse.</a:t>
            </a:r>
          </a:p>
          <a:p>
            <a:pPr>
              <a:buFont typeface="Arial" pitchFamily="34" charset="0"/>
              <a:buChar char="•"/>
            </a:pPr>
            <a:r>
              <a:rPr lang="en-US" sz="2400" dirty="0" smtClean="0"/>
              <a:t> He proved this wrong when he was the first two-year-old horse to be named “Horse of the Year.”</a:t>
            </a:r>
          </a:p>
          <a:p>
            <a:pPr>
              <a:buFont typeface="Arial" pitchFamily="34" charset="0"/>
              <a:buChar char="•"/>
            </a:pPr>
            <a:r>
              <a:rPr lang="en-US" sz="2400" dirty="0" smtClean="0"/>
              <a:t> In 1973 he won the Triple Crown.</a:t>
            </a:r>
            <a:endParaRPr lang="en-US" sz="2400" dirty="0"/>
          </a:p>
        </p:txBody>
      </p:sp>
      <p:sp>
        <p:nvSpPr>
          <p:cNvPr id="6" name="TextBox 5"/>
          <p:cNvSpPr txBox="1"/>
          <p:nvPr/>
        </p:nvSpPr>
        <p:spPr>
          <a:xfrm>
            <a:off x="3505200" y="3810000"/>
            <a:ext cx="5181600" cy="2667000"/>
          </a:xfrm>
          <a:prstGeom prst="rect">
            <a:avLst/>
          </a:prstGeom>
          <a:noFill/>
        </p:spPr>
        <p:txBody>
          <a:bodyPr wrap="square" rtlCol="0">
            <a:noAutofit/>
          </a:bodyPr>
          <a:lstStyle/>
          <a:p>
            <a:pPr>
              <a:buFont typeface="Arial" pitchFamily="34" charset="0"/>
              <a:buChar char="•"/>
            </a:pPr>
            <a:r>
              <a:rPr lang="en-US" sz="2400" dirty="0" smtClean="0"/>
              <a:t> Secretariat also won the Belmont Stakes and set the world record which still stands today.</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Affirmed</a:t>
            </a:r>
            <a:endParaRPr lang="en-US" dirty="0"/>
          </a:p>
        </p:txBody>
      </p:sp>
      <p:pic>
        <p:nvPicPr>
          <p:cNvPr id="4" name="Picture 10" descr="http://www.jockeysite.com/stories/affirmed3.jpg"/>
          <p:cNvPicPr>
            <a:picLocks noGrp="1" noChangeAspect="1" noChangeArrowheads="1"/>
          </p:cNvPicPr>
          <p:nvPr>
            <p:ph idx="1"/>
          </p:nvPr>
        </p:nvPicPr>
        <p:blipFill>
          <a:blip r:embed="rId2" cstate="print"/>
          <a:srcRect/>
          <a:stretch>
            <a:fillRect/>
          </a:stretch>
        </p:blipFill>
        <p:spPr bwMode="auto">
          <a:xfrm>
            <a:off x="3200400" y="3657600"/>
            <a:ext cx="3468566" cy="2780634"/>
          </a:xfrm>
          <a:prstGeom prst="rect">
            <a:avLst/>
          </a:prstGeom>
          <a:noFill/>
        </p:spPr>
      </p:pic>
      <p:sp>
        <p:nvSpPr>
          <p:cNvPr id="5" name="TextBox 4"/>
          <p:cNvSpPr txBox="1"/>
          <p:nvPr/>
        </p:nvSpPr>
        <p:spPr>
          <a:xfrm>
            <a:off x="685800" y="1295400"/>
            <a:ext cx="7848600" cy="2286000"/>
          </a:xfrm>
          <a:prstGeom prst="rect">
            <a:avLst/>
          </a:prstGeom>
          <a:noFill/>
        </p:spPr>
        <p:txBody>
          <a:bodyPr wrap="square" rtlCol="0">
            <a:noAutofit/>
          </a:bodyPr>
          <a:lstStyle/>
          <a:p>
            <a:pPr>
              <a:buFont typeface="Arial" pitchFamily="34" charset="0"/>
              <a:buChar char="•"/>
            </a:pPr>
            <a:r>
              <a:rPr lang="en-US" sz="2400" dirty="0" smtClean="0"/>
              <a:t> 29: 22-5-1</a:t>
            </a:r>
          </a:p>
          <a:p>
            <a:pPr>
              <a:buFont typeface="Arial" pitchFamily="34" charset="0"/>
              <a:buChar char="•"/>
            </a:pPr>
            <a:r>
              <a:rPr lang="en-US" sz="2400" dirty="0" smtClean="0"/>
              <a:t> Affirmed is known as one of the most lucrative race horses of his time.</a:t>
            </a:r>
          </a:p>
          <a:p>
            <a:pPr>
              <a:buFont typeface="Arial" pitchFamily="34" charset="0"/>
              <a:buChar char="•"/>
            </a:pPr>
            <a:r>
              <a:rPr lang="en-US" sz="2400" dirty="0" smtClean="0"/>
              <a:t> During his career, he was the first horse to bring in over two million dollars.</a:t>
            </a:r>
          </a:p>
          <a:p>
            <a:pPr>
              <a:buFont typeface="Arial" pitchFamily="34" charset="0"/>
              <a:buChar char="•"/>
            </a:pPr>
            <a:r>
              <a:rPr lang="en-US" sz="2400" dirty="0" smtClean="0"/>
              <a:t> The main highlight of his career was in 1978, he won the Triple Crown.</a:t>
            </a:r>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Horse Racing Today</a:t>
            </a:r>
            <a:endParaRPr lang="en-US" dirty="0"/>
          </a:p>
        </p:txBody>
      </p:sp>
      <p:sp>
        <p:nvSpPr>
          <p:cNvPr id="3" name="Content Placeholder 2"/>
          <p:cNvSpPr>
            <a:spLocks noGrp="1"/>
          </p:cNvSpPr>
          <p:nvPr>
            <p:ph idx="1"/>
          </p:nvPr>
        </p:nvSpPr>
        <p:spPr>
          <a:xfrm>
            <a:off x="457200" y="1600200"/>
            <a:ext cx="5486400" cy="4525963"/>
          </a:xfrm>
        </p:spPr>
        <p:txBody>
          <a:bodyPr>
            <a:normAutofit fontScale="70000" lnSpcReduction="20000"/>
          </a:bodyPr>
          <a:lstStyle/>
          <a:p>
            <a:r>
              <a:rPr lang="en-US" dirty="0" smtClean="0"/>
              <a:t>Horse racing is at a lull in popularity, mostly because it has been 36 years since a triple crown winner has emerged.</a:t>
            </a:r>
          </a:p>
          <a:p>
            <a:r>
              <a:rPr lang="en-US" dirty="0" smtClean="0"/>
              <a:t>Also adding to the lack of popularity is more information about treatment of horses and animal rights activists like PETA protesting at the sporting events.</a:t>
            </a:r>
          </a:p>
          <a:p>
            <a:r>
              <a:rPr lang="en-US" dirty="0" smtClean="0"/>
              <a:t>Horse Racing today is relevant for about 2 minutes every year and is mostly a red carpet event for the wealthy to get twitter followers</a:t>
            </a:r>
          </a:p>
          <a:p>
            <a:r>
              <a:rPr lang="en-US" dirty="0" smtClean="0"/>
              <a:t>However. . . All it will take is one thoroughbred to capture the heart of the nation and win the triple crown.  </a:t>
            </a:r>
            <a:endParaRPr lang="en-US" dirty="0"/>
          </a:p>
        </p:txBody>
      </p:sp>
      <p:pic>
        <p:nvPicPr>
          <p:cNvPr id="1026" name="Picture 2" descr="http://www.heraldleaderphoto.com/derby/2009/wp-content/uploads/2009/04/090427barbaro048_646-300x218.jpg">
            <a:hlinkClick r:id="rId2"/>
          </p:cNvPr>
          <p:cNvPicPr>
            <a:picLocks noChangeAspect="1" noChangeArrowheads="1"/>
          </p:cNvPicPr>
          <p:nvPr/>
        </p:nvPicPr>
        <p:blipFill>
          <a:blip r:embed="rId3" cstate="print"/>
          <a:srcRect/>
          <a:stretch>
            <a:fillRect/>
          </a:stretch>
        </p:blipFill>
        <p:spPr bwMode="auto">
          <a:xfrm>
            <a:off x="5791200" y="2590800"/>
            <a:ext cx="3029824" cy="220167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Quarter horses?</a:t>
            </a:r>
            <a:endParaRPr lang="en-US" dirty="0"/>
          </a:p>
        </p:txBody>
      </p:sp>
      <p:sp>
        <p:nvSpPr>
          <p:cNvPr id="3" name="Content Placeholder 2"/>
          <p:cNvSpPr>
            <a:spLocks noGrp="1"/>
          </p:cNvSpPr>
          <p:nvPr>
            <p:ph idx="1"/>
          </p:nvPr>
        </p:nvSpPr>
        <p:spPr/>
        <p:txBody>
          <a:bodyPr/>
          <a:lstStyle/>
          <a:p>
            <a:r>
              <a:rPr lang="en-US" dirty="0" smtClean="0"/>
              <a:t>A Quarter </a:t>
            </a:r>
            <a:r>
              <a:rPr lang="en-US" dirty="0"/>
              <a:t>horse </a:t>
            </a:r>
            <a:r>
              <a:rPr lang="en-US" dirty="0" smtClean="0"/>
              <a:t>is </a:t>
            </a:r>
            <a:r>
              <a:rPr lang="en-US" dirty="0"/>
              <a:t>a small, stocky breed noted for agility and speed over short distances. It is reputed to be the fastest breed of horse over distances of a quarter of a </a:t>
            </a:r>
            <a:r>
              <a:rPr lang="en-US" dirty="0" smtClean="0"/>
              <a:t>mile.</a:t>
            </a:r>
            <a:r>
              <a:rPr lang="en-US" dirty="0"/>
              <a:t/>
            </a:r>
            <a:br>
              <a:rPr lang="en-US" dirty="0"/>
            </a:br>
            <a:endParaRPr lang="en-US" dirty="0"/>
          </a:p>
        </p:txBody>
      </p:sp>
      <p:pic>
        <p:nvPicPr>
          <p:cNvPr id="1026" name="Picture 2" descr="http://files.myopera.com/mbodybuilding/albums/398550/Horse%20Apendix,%20Quarter%20Hor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3864244"/>
            <a:ext cx="4191000" cy="2841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887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difference? </a:t>
            </a:r>
            <a:endParaRPr lang="en-US" dirty="0"/>
          </a:p>
        </p:txBody>
      </p:sp>
      <p:sp>
        <p:nvSpPr>
          <p:cNvPr id="3" name="Content Placeholder 2"/>
          <p:cNvSpPr>
            <a:spLocks noGrp="1"/>
          </p:cNvSpPr>
          <p:nvPr>
            <p:ph idx="1"/>
          </p:nvPr>
        </p:nvSpPr>
        <p:spPr>
          <a:xfrm>
            <a:off x="381000" y="1447800"/>
            <a:ext cx="4648200" cy="5105400"/>
          </a:xfrm>
        </p:spPr>
        <p:txBody>
          <a:bodyPr>
            <a:normAutofit fontScale="85000" lnSpcReduction="20000"/>
          </a:bodyPr>
          <a:lstStyle/>
          <a:p>
            <a:r>
              <a:rPr lang="en-US" dirty="0" smtClean="0"/>
              <a:t>The quarter horse is usually a few hands* shorter than Thoroughbreds. </a:t>
            </a:r>
          </a:p>
          <a:p>
            <a:r>
              <a:rPr lang="en-US" dirty="0" smtClean="0"/>
              <a:t>Also the quarter horse is usually stockier and more muscular than thoroughbreds.</a:t>
            </a:r>
          </a:p>
          <a:p>
            <a:r>
              <a:rPr lang="en-US" dirty="0" smtClean="0"/>
              <a:t>But thoroughbreds usually have longer and thinner legs and bodies.</a:t>
            </a:r>
          </a:p>
          <a:p>
            <a:pPr marL="0" indent="0">
              <a:buNone/>
            </a:pPr>
            <a:r>
              <a:rPr lang="en-US" dirty="0" smtClean="0"/>
              <a:t>*(standard unit of measurement for horses; each hand is four inches) </a:t>
            </a:r>
          </a:p>
          <a:p>
            <a:pPr marL="0" indent="0">
              <a:buNone/>
            </a:pPr>
            <a:endParaRPr lang="en-US" dirty="0"/>
          </a:p>
        </p:txBody>
      </p:sp>
      <p:pic>
        <p:nvPicPr>
          <p:cNvPr id="5122" name="Picture 2" descr="http://candidkerry.files.wordpress.com/2011/06/running_hors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2363" y="1752600"/>
            <a:ext cx="3715327" cy="3777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993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a:t>
            </a:r>
            <a:endParaRPr lang="en-US" dirty="0"/>
          </a:p>
        </p:txBody>
      </p:sp>
      <p:pic>
        <p:nvPicPr>
          <p:cNvPr id="3076" name="Picture 4" descr="http://www.cuttingcornerranchfoundationquarterhorsesandpaints.com/images%5Cfox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959061" y="3684032"/>
            <a:ext cx="37623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1600200"/>
            <a:ext cx="42438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43600" y="1888591"/>
            <a:ext cx="3048000" cy="369332"/>
          </a:xfrm>
          <a:prstGeom prst="rect">
            <a:avLst/>
          </a:prstGeom>
          <a:noFill/>
        </p:spPr>
        <p:txBody>
          <a:bodyPr wrap="square" rtlCol="0">
            <a:spAutoFit/>
          </a:bodyPr>
          <a:lstStyle/>
          <a:p>
            <a:r>
              <a:rPr lang="en-US" dirty="0" smtClean="0"/>
              <a:t>Quarter Horse</a:t>
            </a:r>
            <a:endParaRPr lang="en-US" dirty="0"/>
          </a:p>
        </p:txBody>
      </p:sp>
      <p:sp>
        <p:nvSpPr>
          <p:cNvPr id="5" name="TextBox 4"/>
          <p:cNvSpPr txBox="1"/>
          <p:nvPr/>
        </p:nvSpPr>
        <p:spPr>
          <a:xfrm>
            <a:off x="1188883" y="6172200"/>
            <a:ext cx="3200400" cy="369332"/>
          </a:xfrm>
          <a:prstGeom prst="rect">
            <a:avLst/>
          </a:prstGeom>
          <a:noFill/>
        </p:spPr>
        <p:txBody>
          <a:bodyPr wrap="square" rtlCol="0">
            <a:spAutoFit/>
          </a:bodyPr>
          <a:lstStyle/>
          <a:p>
            <a:r>
              <a:rPr lang="en-US" dirty="0" smtClean="0"/>
              <a:t>Thoroughbred Horse</a:t>
            </a:r>
            <a:endParaRPr lang="en-US" dirty="0"/>
          </a:p>
        </p:txBody>
      </p:sp>
      <p:sp>
        <p:nvSpPr>
          <p:cNvPr id="6" name="Down Arrow 5"/>
          <p:cNvSpPr/>
          <p:nvPr/>
        </p:nvSpPr>
        <p:spPr>
          <a:xfrm>
            <a:off x="6411191" y="2407227"/>
            <a:ext cx="685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1893304" y="5181600"/>
            <a:ext cx="762000" cy="914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78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they raced </a:t>
            </a:r>
            <a:endParaRPr lang="en-US" dirty="0"/>
          </a:p>
        </p:txBody>
      </p:sp>
      <p:sp>
        <p:nvSpPr>
          <p:cNvPr id="3" name="Content Placeholder 2"/>
          <p:cNvSpPr>
            <a:spLocks noGrp="1"/>
          </p:cNvSpPr>
          <p:nvPr>
            <p:ph idx="1"/>
          </p:nvPr>
        </p:nvSpPr>
        <p:spPr/>
        <p:txBody>
          <a:bodyPr/>
          <a:lstStyle/>
          <a:p>
            <a:r>
              <a:rPr lang="en-US" dirty="0" smtClean="0"/>
              <a:t>Quarter Horses are best at short sprints  like the Quarter Mile hence the name Quarter Horse.</a:t>
            </a:r>
          </a:p>
          <a:p>
            <a:r>
              <a:rPr lang="en-US" dirty="0" smtClean="0"/>
              <a:t>Thoroughbreds are usually raced in long distance endurance races.</a:t>
            </a:r>
          </a:p>
          <a:p>
            <a:pPr marL="0" indent="0">
              <a:buNone/>
            </a:pPr>
            <a:r>
              <a:rPr lang="en-US" dirty="0" smtClean="0"/>
              <a:t> </a:t>
            </a:r>
            <a:endParaRPr lang="en-US" dirty="0"/>
          </a:p>
        </p:txBody>
      </p:sp>
      <p:pic>
        <p:nvPicPr>
          <p:cNvPr id="4098" name="Picture 2" descr="http://animal.discovery.com/mammals/horse/pictures/horse-pic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419600"/>
            <a:ext cx="3290358" cy="2369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824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History in America</a:t>
            </a:r>
            <a:endParaRPr lang="en-US" dirty="0"/>
          </a:p>
        </p:txBody>
      </p:sp>
      <p:sp>
        <p:nvSpPr>
          <p:cNvPr id="3" name="Content Placeholder 2"/>
          <p:cNvSpPr>
            <a:spLocks noGrp="1"/>
          </p:cNvSpPr>
          <p:nvPr>
            <p:ph idx="1"/>
          </p:nvPr>
        </p:nvSpPr>
        <p:spPr/>
        <p:txBody>
          <a:bodyPr/>
          <a:lstStyle/>
          <a:p>
            <a:r>
              <a:rPr lang="en-US" dirty="0" smtClean="0"/>
              <a:t>Racing Horses has existed from the beginning of sport.</a:t>
            </a:r>
          </a:p>
          <a:p>
            <a:endParaRPr lang="en-US" dirty="0" smtClean="0"/>
          </a:p>
          <a:p>
            <a:endParaRPr lang="en-US" dirty="0"/>
          </a:p>
        </p:txBody>
      </p:sp>
      <p:sp>
        <p:nvSpPr>
          <p:cNvPr id="29698" name="AutoShape 2" descr="data:image/jpeg;base64,/9j/4AAQSkZJRgABAQAAAQABAAD/2wCEAAkGBxMTEhUUEhQWFhUWFxUYGBYXGBoVGhcXFxUXGBYXGBcYHCggGBwlGxgYITEhJSkrLi4uGB8zODQsNygtLisBCgoKDg0OGxAQGiwkHyQsLCwsLCwsLCwvLCwsLCwsLCwsLCwsLCwsLCwsLCwsLCwsLCwsLCwsLCwsLCwsLCwsLP/AABEIAMEBBgMBIgACEQEDEQH/xAAcAAABBQEBAQAAAAAAAAAAAAAAAgMEBQYBBwj/xAA+EAABAwIEAwYEBAQFBAMAAAABAAIRAyEEEjFBBVFhBhMicYGRMkKhsRTB0fAHI1JyYoKS4fEVM0OiFiTC/8QAGQEAAwEBAQAAAAAAAAAAAAAAAAECAwQF/8QAKBEAAgIBBAICAQQDAAAAAAAAAAECEQMSITFBBBMiUWEUMnGhUoHw/9oADAMBAAIRAxEAPwD3ABdQhIAQhCABCEJgCEJLnoAUhMOeU3BGlkrAlEptldpMA3CgV2uN5PkLJtggWF9/PrzU6h0Wz3QJXG1Qd1CoVXRseqW5wIu32t9ktQUSu9C6x8iQouXlEJTS4aRHJGphRILwNUnvhzUd2KixF9k2cTOnsjUwJjawXRUCgArpqQnbAsMwRKre/XBik7EWWYIDwq8YiU42oi2MnSuEqOysl57aotiHghNCqE5KdgdQhCABCEIoAQhCYAhcJXA8HQhIBSE06qNJE8lzMlYDy4Smi5czJNjocckQlFJCAOEolKhdyIAZqhJFHdSQ1BCGgI9KnqE4+iSDFiuVHwkOxVt5U7DIFYlhE2J6obijsZScVUDtRooYaOSQEjFVi6JCap1bzoV0tTLtUATW1wTqnnOEKvauvCdhQp9bVMh55rjgm3KiR6nWPNPtxRVeClgosCeMSpVOsSJVYAn8JV2myYywNUFcY4zqU06BdFN07oEWFKvsU+CqsOIMFS6FWNUICUhcBXVQAhCEARsbNojR13aCBYnp+qjUXGRJYf7SORuYAsn8foLAm9nWERck8oUXDO8Q+ADmxxcCYPhM6c/RS2NHaE95vF+cb9Y+nLkpwCrcMR3m03/pnfWBPurUFS2M5lXQ1dzLoKKEC5C6iU6+xBC6kkrgRYxSS4JaE2hESuFFLjcKwrCygVYF1mUV9QzbqkPCmuaDdRqzRbWLoAYlNvfBvMcwJ94T4AXDCQxFKsOYKdzhV9TFA12US0gZDUDtnFrgMvSJlWLWJgNOITTlNFEEWsQmHiEWIYCCEooDZRYUJJXQMqU0XS3NJ1BhWmI7+IkCdQlUq0FMOJccoEfRDGRrsmBZh8wVJY6VV0ndE7SrHmgRdYd+yfVfh6uhU8FNAdQhCYETHtmLTMiNJBF77eai4dkuBg3MySDJAIAtpAJUrH05HoQRMGDrB5qJSHi+bUSXRchpgeG2hlQxocpM/mXO5Me/6hTpCrMM4594udLb/wCG/up0qRjkIBTJcUd4gCUCqDtnxZ2HoZmszB2ZhMxlLmEMJuLZoTnG+OUsJT7yrmy6DK0uk8p0HqRoUzgO0OExjC1tRjg7wup1Ia4z/hdqL6hEnaq9wS7oV2IxNSrgqLqpzOhwmZkNc5rSTuYAlX5K8qdVfwuqTRk0XQTSdvGrTbw1G8xrI1W7wHGqdZjX0yS1wBHhdbztAO3ophPrtFSj30XLXSlFQG1Ut9cj9VpqIoeqPChVhK4XpTTZSMjFiQ5nspFQhID0UAw2mE3kvcKU7VJAtdFAZjtZiRQ7iuGl2SrlIBAJZUY4OF7WAB6xCucLWFVjalMyxzQ4EHUET+wm+LvwzmmjXcwB40dqOTgdiNQVku0XZZuEoGtQxD2QAMvil7zYBhZeSdjI6hQ7W5Spo2xcdEzVkagrzWj2lc2iWYzF1KRc4Q0tzVckGZcBLQf8TpiLc9dgMLXpU2Nw3cGkYJc59R7nZtXZrAzrshSvoTRa5zsF1taNl0SQJid4kD0lJc2yoQ4MRfQCE735MAapilRT5EKkIXUB9lGdcpzvdoSXxt69EwHWVAbLoCh03QbXT2fmlYFxhlY0TZUuDrSQrjDiypAPIQhUIg8Sm0DMb+HSfXbzUKmQCPFDifgJzgHlnGh81L4m0WLvhhwNpPiG07qHRqNiJJA1BaG29N9PdQMMLUl8xE9PPfTZT5UKg4d5ALdXDW9pm0W05qZVeGtLjoBJ9PNJgdKreNcYp4Wnnfckwxg1e6JgcgNzsp1euxjcz3ta3m5waPclee9r3N4i5rMH31R7Jb3gaPw5BMu/muIggj4mzsL2USbrYpVe5Rdpu0FTEGk7EFwpVHOFKhTdkD8sBzi9wIiSGgkEkkgAQVY9jO0HDXnuK+EZh3ONnVXCoHOFspqODS08gBBWI7d4LGU20mYpjx3IcxjzduR+X4ags6MotNhNgo+Moh7Wy2xg+eh/fms7Uas0pvg9A/iBxek5wwmGlxaWyZLy6oPCym1ziTaducc1vuB8M/DYelR1yN8R1l58Tz6uJXhVSrUpVKVWm7K8QWmAcrm6WOoWuw38THvY1tV+Sro8MgGefisGnUX3SjNby5CUa+J6sAVH4pjRQpOe4gQDE/M6LADe6z+FbUqgO/EVYNxD7R/ldCj4/hbe6qFznVCBILjmIg7HUC6h+T+AWP8AJcdn+Ktr02S4d6AA5ps4x80bzrIVR217eU+HOZTNJ1Wo9uaA4NDWgx4jcybwI2VLhQaZa9ohzTIJusj2wrGrWc+qC94eDJGrQAIa3SQ33hPHnvYHjpno3Z7+IWDxmbKXUnN+WqGibXIc0kW6kK/wXEaVZzm0nB+UDM5plgJ0GbQmL2mN4svnF1CqyqKuHzNc2DnY4tETETzk8zrfp6z2Z7WO7lrald7X7isWu/01C3xc4stnOuSHFPg2fHMTWp05w9MVHkxeYFiZMXi0eqzHEe1Qc3ui+o1zx8WHpPc4EXyg8zpzU0Y2s9sd6S1wg2boQeQWb7Q1WYduWm0mpIIMwG76i7jr5ekKY5LewONIgGviCHvy1w8GGvrsa5xDQRID5mBzH2VlW7RVK+DBbUc2vRLS4tAYHU3HKXANJgC0m3VR+G0K2OoOc9xsSHmYAAvDJnMMvxTHK+1IKgpGpBOUF4BtEHM2Da5LYNvzRka00wxxbdoqOP4WpXLKmIqlxAAb4RJA+Z8anmjsxiK+HqNbTeS17oIAhwmwyuAMjpHttZYzhVRtKnXqWFR4AaLkDbMdidY6eirqngqy03bBB5EGRcaFRCTWzLlFPdHr+CfULRnbld1m/v8AqfNTG051WZpYqpAIqPAMHXorDhOIqEvBc51tzMEGD5ahaRyJuiHGi474Cy4MQIKiPnkmyVoiCYarj8IkBNVJ+Z2X/CFEMrhBTAceGTEn0/VSKZFo2UXuHG4afZLw1NxOn0/2SoC+wJuFdUDZUGAedtf3zV7QKpIB5CEKxFVxzFtptkuIs4SIJaSLOgnb81kOJ9pKZBZTcXFzmuLvhyhrQDfUkkD2Vx2truHhFTJN47vP6yszRwReRmqh15jJkIsb9Vx5ctNpGsI9iKXaJ5LXNDpD3uAOsvzZpAGhuQZ5qRxHtRXdTdnDWUwJcY2EbzJv907TwrGmPFEzMmD8VomNVn+1XE2wcMwtz1C1rnTDaYJ3PPSw0HWAsdcnsaUiLxXEfiGjNVd3jabAyjMB1F8OIbtms0wf6FVYXtBiKDMlItbl+IZGkh0R8zfD7KwxPBSajS6oBADbyBmAAaNLAi/rB2Jq+LyWVAC3vGGwLpLqeog/N0VxluQ0WeG7VYqpSdSdiQWOaQ6nVoteC2CIaWgWjy9E9i8AxzM2HaRAEsix5lgklu5yyViuGYsH4hdtyNJH6rX4DEvEd2x7hf4cxtzmIt+SWWLkVjkolBi3zBJuLR97LmE4IzEOLs0OENiLGQSLz8Q13SsY97qpaWOa4mSXCJ3JPmrLD4RofTDxDRcl0tkn5jO2np5oXxRWTdl9guIvw9LI3JDOQ3m+/wBEs9oMQXFsCDY21GuumqpeLdosMwRSaKjhE5BDB5n9JT3BamKxFJ1WlSpENJAHiLptoJErKpPdjTih/H8TNJwLn+OoSG0wJ1IvBsBaJTPFuKVTDHkFoLZAFi6QcpiJA5Dqinw8tZUrPzPxMCzmjwiYORu0DbZReHcMq1SDkyAfNUn3a06n2RSQ1uIeyk4Pa1jmueWwSfhYCHOAMXlwt0HUqJi2xDXnoJ091cV+BvDWuY5zyIJB1Gk5QLen1VPXpZhLpJH3G0Jxdu7B7KkXXZvHm1BxyOHwxYP1Mf3fdW+O4a7EVKVIWc6Gl8TAn2sJN+ixLaT4ObRuh+YETEHlI+i9A7D8TFU0M1Q95cHwmC+S0S6Iu0g+fmrSalaM3WmjS8fwlLB8PNKmIaQGTuZMkk7kn7rzVr6ObvC1xeAYEeAvuA8iddD6L0Dt9hH1KeQOvYsaJJlu5O3LdeTcRDqUEOM7tn6rXJJqaSFCKcW2S+HPq5KjC4eIN8JkgkPBkGbEaqKeG1HucWMcRMSASOt9NJsu4N9V0kNc60l2w83aD1UjG44ta1jXEnJlqFpDg4uLrZrg5Q/LI6hZtylK2OklSLh/EWuAyNJb5QRtBB8lyhiCCHMcR1Bg/voUzhH1KrS99OP7TaNZM7+q41zS6Jynk6x9NilKEo82EZRZbnjtRtNzn1Cco1Ly0xytY+UKmZ2ir1DDajgOrjp5hoVfxOt/MDCQWiJHN3L980+W5SS85SAXZRy9CPut4SqNyMpK3USwfxWs0S6sR5Au/Oyi/wDWqwPxuPXM4fSU7RDKtMPaCDoRmzG3mD+ykVqUbx5j25IeRdAosGdoa39VQ+VV4909/wDJam/eDyqT92qG90WyhJFQbN9il7GGgsaXad4OtbzzH8ivROxHHu/Dmm5bEEzPK8leUyOR+6238PMcxlXJcF9hbXqT6KozticT01CELpJKLtLmAzNy2a6C7QOjwk/vdZLG8QzATUbdwIY1okDIcwd5HRantKHSLNIyujN8OaLArE1a4JaKjaQlxkQJyBpJdY+GCPqvOzS+TSN4cCBioOrtTFmiPi6+V45clTYLAOoOzNMukQ5wBIEybEXJvex6qyw4a5rSImTfe07qdTpC3vb7LllJrY1RU8ax4pYepWdTe8tguBJAeCWtlxuWRM2vrqsRxfiVPEgVqbQwn/uN1y1DqQdw6J8yV6lUwrXNLXNlrgQQYIIOohY/H9k8LhKdWo0vyvhuV1wzMYlpibTvOg5X2w5I1T5IlH6M9wXgxrVXBjvgaSd5ENJ9rz5K1wlXF4J4e3M3VtiDrsdYJFwevVOfwwLnYqqxkmkxprPAAL3CkfA1o3JLm23yp7t52gbUPgaWU6LcrGvEPc4mXPd/iJOnKea6NTsz02SKXGKlZ7qtQQW2DoDTfW2WCs92jrurS3NInnqf2FM4JxUPwpbHjB84uYJHlHsoOMN2jYAG+k7xupSeu2Pag7PYEU6jaj6barQ4DuyCWmdJABN9re69S4r2hZh6IqQ1k5bDwgOdFtLx0n0WG4fiHNpeE5d83LkRvpZV3FsScZWo0W3ZhqbnPM2NTMTJ6Nblt1KpQ9joly0or+OdrMTVrF9MkO6R/wCoF4TVDtHjTr4AQAXZDf1dM+igcRr0ActFpqOjxHRs7kGJ1U3C9p35misJFswnLmGl3AAzG/MAmSulwVcGepm54NxGlTpCo6uXuJgzLr7/AMsABo8lRY/HB9ao9sEFxcLRbKLwbi8m6vazMJxCgDQysxDDZ3hb3gNyyuAB1ioBqBO85Ph1R7qwAkNkl4JBjJMm9hpErnWODtrn6No5XF7o0OJ4eaWFGY/zHuDqgJEsGQljDeS65ceUtCvuzuKOEwrXtxNGh3tNjslaD44+KDcSOXMbBVPavAkNpPeRSYGHwknPEkmo5seEutqZsLWXmHFsayuS4OOedCIBEdLTM+YKMEdV2LJL6PpDg+Mo1zmZXpVqjonI8EjnaZA6LIfxT4CKVQVG/DUBP9rh8Q8jIPuvE6dICHAkG2V4tDtxbQ+q1XCuOYqvVpUa9Z1Q/Cw1HFwMiGiT1i62ljVGcZ0zVYXs5XrUWVKdBzmktFt3XvlHy6X6rb8F7CMYyk/EMzOzEvYDIDAPA0jzgnrZeWUeP93Wdh8T/Ly2aSXFk7ZxIhp/qEQvQOxnHKIqvD+Id3l8NXDYioHXG9Oo54BGhBA0MFZ48aTs0nlbVHpv4WmW5QxuXkAAPZYrtHwLCd62m4Q54cbbW8InYTGuvmbv43+IuCptIZVbVeTYUyHBuwzPkNF9pXm3HO2WXvHtcX16zSwEmzGHUgHQ8vVbvgy2I3Cq9JlKXNbnFd9EuA1yn4rmzYKseNYUHu8wMZ4JtpBtPWFWcEwZbhGVSJJc/KDpYATHUgqWKzqlBoMEk5ByBLzeNiGgR5rifNm64pD/AAVpDnZWxTLM3K4IDZ6kT7Js8TDqeao0tMxlHntPRRqlQteCJADS0gb6mPoE3WqudSuADny2+hv+7JL5DfxGsM9z2vaXEE3beeRLeliF3vHtbcS4GDN5HNPOIZVYIlpBDv7TBPr+ibqgd5UgyIbHWbH9VvKCUbMVNt0T6NPMwO2P6q77J0ScVSjZzTPISqThT/5Z8/yv+S2/YHBg1M0aQQfLZYR/fRq/2noyEIXomBn+1lPPSLQCTBMATYC/71XnVfCDMXMacstB8AF8vXmQV6lxekSCA4szNcJmADFisRWpvBGZ4dfZ+a8G8fmvO8iNM3xvYpCcsQbyJG8+K1gNza51Kep4qo3xba+KwjnfZPF1NomsQGNJkmAAfFBnWVQ8YrVOIPFLDTTw7PjqOB/mHXKOgF4Otlhps0snVO0NIHxYimOlvyBVF2v7U0atB1GmS8uLZdBAGUzIm+yvKnY/CuEuYS618xG0aA28kzieAcPw7c1d5a3aXOvvYC59FcVBPYl2ZDsbxH8JX78FxyscS0EtzgCS0kA2kDZV/bLiZxdY1hYVXOdl/pMwWk7kAC6vOL8VwzwKGCwxy5pNZwmo7oNw3oT6BHCOxFV2WpXAbTzXGYZiN/CLg+cLpUkt2Z10ij4Ex1O5IIdqOXIq6xDHOFg4gbiSG6/e3stUyjSpNIpsZkgi7RIMbk3+qZp0KlKs8Go3wBoJpzlfnBIBEwYj96rOWRN2NQZH4Vwcvpudn8TRIYd3RLcwOl1lMA0NfiGFzQ5x7wEnK54eADTaZiGkmZM+GwuY3tPGFpsPcD9wsx2h4ZUDu+YRAdm0s3M6T9dD10V4cm5OSOxR4XsqajslNzmayYzgbat1Hss5jWupudTeQ4tJGYXBjQg7hei8Fa51R1VrS1mQgkAlocQARPKxWDxbM9UAXAyg9coBd+a609zHoepDuqQd8z9PzW0/hdV/+zkLWvcYcGuOUDIc2Y2MxYidwslxh7alYEAhoAyt2DRsDvomOCcbrYWuKtP4xNiJBB1BSmnKLSCOztnov8Rm1i52Wlnc4XAOrQTfxfEbCwXm7MeXVA11O4MXuR6OBOq23D/4lZnEYinAI6uEk/ER/wA+STxLh2HxJFek4MJMOcS0SYsIJBLvSfoufE5YvjJf7NZVPdMwpnvalNsBrjptIu36yJ6q0w9J1I03fOwgjplMgSr7H9lXUKTcQ4irRLoIHxsB+F7Zv0y87byq3iVPLZoM7Tu06FdKkpLYydo9A7ScJwmKoDEVcrWuDXNqfCQHAEDqen6rz53Ytzi19I5qTy4NcAXAZSQZGsSPZTeEcIr41wZnIp0meEvnI2NA0RqZ9lqexVQhtam+M7Ks5eUiCR6g6fmuacnji6ZpFanuitwPZSmxgIILw4TLS3K0G78pNwJB8rqBj+ydVry9zs3IsIcekA7LTdqsQxoaGvJqyIa0zDd8zR08im+zorFpFRrgy2Uu1i9oNyAplNuKkioxV0Zv8XjKDWU3R3TrNzsGgBIEyNOpVgybEscA7xW5+m6k8Vw/fVm04/l05c4j53xoPIanqpIfIt4Y26eWyzlLbguK35Ks1h8wIl9nTcTtB5JulbvKZnMHB4sbgan8/VTsbTzwH8wb3uLfbZR3YYl0hwMbXHrrf1TjOK5FKMmMtxDPxHiMAZRJ03n7/RSOK4QMdnixEQNdZnyTtDh7KfiAl2osCB5SpDXW8fiEzDjm0TedNUJYmmRuG4Avh0ljToNSdrr07sEQGkAdJ3t+SxX4hziGtbExt+ui9G7J8P7umHEySNU8W87CTpUaBCELuMiDxPTTNZxyzGYgWE+6zHEsG1oLw1rGTmzTq3IXE8xG61mMqeEgAkwTpOg+6zpxRa5xFGLgSRHy3tvMErj8lpK2a47PNqw/G1Mo/wC20ugwHCJdBd4pDiItFgddVosNhhTaGNHhH16lWzq5JjK0CSYBjnsG2903WpzZpDfqT7iy4Z5I8WbpP6KvE4ttNjn1HZQ0SfLpzPRZJnBfxr3YnFuc0OI7qlMZafXmSI9zrZXDc2JrkCX0WMcWzaTIYXtjeSY6QbSl8Ye4/PTZFgNIAsLAqoz08cg1fI5hKNKkA2k0MiNNbWuTc25prFYpozeK5Og+6oauKeDHeBxOzR+cLjcG91zPqVddtkfwTMVj27Wzaj6+8qO2uAZn3MknqUDg+bc+gKZ4vR7kMawE1HkBrYk5d3kbDYTqU1pbpCbaEcQ4uWWZ4nnRvLqeQ+6gUG4okOdU6uY8gh4BnKW/KDor/g/Zvu/FWk1Cbzr/AMqxPZ95k90XC0DMGwPM6non7oQ2QtDe7IPHOLUxhyyk2o1opPYwMMQ05nnvTJkB7+QnJO9sQMNUq0w+jR8LbucQJJgaReBf32Wx7V8IdRoBhYc1SQNPhaAXnXSLf5gran2aqU6VMMp5md206xcgE9dT6ytoZdMb+yJx1Ojy4VyWlndPl1i7OIF5kDL9yrvgPZOQHVauTMJECXEbRewWkq9nnTmNGPR0epiCjE0ntIzNMCfRVLyb2iKOKuSLS7O4UO8b6rv9In1hWGM4fSNLLRAbkIcJOskAzudQq2riJvKQ7FxEOt++Sxk5y5ZotKLrDVw/DPouk3qNDj1Mgx0cfojENo0KTPCK2VjXZnZQWmbsNpMba6clRNxoH5WtCW7ipNjHsNE4xaQm02aXAcSFRoewxs4XseXUbyqzEzTxjatKS45Q9oGbNcA2HxWy26KFTxkNsBzsAL9YU/h2KpjxOBJjoR1PmpSUW2D3LPD8QpVqjsrO7c65dkDbnaRe2gGlvdzui0yHG3XVVeIrUXPD8lxEHMbR99ExW4vEgX/TzUONvYq9txVVxZVzNd4XEhwyh2WXSfMbpt9YGCBc/QqrqY4STPWxQOJWgGPzWmmT6JtIshVMEe/RMF0kDmq19cyUtla41CNFBrLQ1nAgTZOyZv6KtptOs3UvDVHDTL/mk39ws2qLVl7w10vb4ZuLC8r1vh7pZpHJeS8NxLwfAW5rfLe/K/1XqvBC80Wd58UX0/JdHjO2Z5FROQhC7TIh8QOUEyR4XExNwBpbfS+ypeKUzIyuJcC0OB8QBc0kZZcL2+oV5iKvkMp1LoifMbpltNrreEySbOzXjUiOixzY/ZBxKhKnZi6z3sJBLiJdeAOdgANvVNVMYHMLXF2VwLSBaxEE2hXNbAy67THVsC4+V0KNV4QJvPT9/wC68HJBxlR3wnFopMFgKDQQ1t3QHEmCQ0QBbQAbdEurwrDwf5QH+Iz/ALfdWruFxfMfomXYYg/EZv5fRTrkux1Eit4Qz/xta2+lotrG6k0sBEeGR5jbXZLOHOsxzO/u0j6pPit4jrMAzO17SRfSYRd8h/A/SptBkEepIH2VNw/s7WOJ/E16wPizZWzBc2zYJHha0aAa2k87Sq4xcaecfdcGJIESfUE67ajT2VRyygmkTLGpEytlJuWzvf8A2TFR7wf5bGO6z9LBJp4jUwxzr6tP7/5TbsZUEZQ0eTRZQqsqmY/tdWrVcVQpvBztysptZeTXJzZpM/CzlYDqrnGYHHRBloAAFhMRA6kAWupr+8LxUA/mRlz5BMaAB5vpI9Su97Vc7L31SeWYW0689rrrlnuKS6MVidtsoh2ZxL7PrwTz/wBlExnZxtMePE35fFfym41WorcNqEeN9Q3HzEaaRY81Dq8GY46uk2jMJcY2JaeRRHO1y/6G8aMTXwLfkc53m2Pa6R/00j4p8t1uKHCabdBPnH3iIUt2DotygtLXXggNN5jkT9tNlX6utkT6UebPwZ6+v/CcbgnEae8/eLLZNwDxTzZqZM3OZzR1mAQDPlpoon4Uk5TNjo0GbHTKQStV5Nk+gzFLDuBjn5H805Uwrm2Nj6m3oFrfwwAgUrzF3NIEXJMO023PSEzVoN3FgLlpy3OognSOu6n9RY/TRlnUXHUmOoKQabbSJ5yZ8iAAIt5rQENhvwDq8h35BRS6kDMtn+6B5ZRt5rRZrJ9ZUVMIx3IT5JzDcPbEjb5oVpUeALFt4u3y5iSmW1LkyZ6gn76Je1tB6yE7Cncz6Qkfgo3Vi+o0i0G+5iD5Dz+qjvcNNp1mwH11PRCmwcBpmEAUmnBgCbG/Tn63Fkmnh32Pwg5rvOTbXxWPQ+afwuFDg4BzSTDvBUb4QDHwm+k2kb7Si75FwansdSmu3Q62MzEW8l6s1oAgLBdiOzRYS94d4v6onKMoadSbgT6rfBdnjx0ozm7YIQhdBAh1IG5HRKhdQgBp2HaflHsmKmDH7t9gpiFnPFGfKGm0Uj8KB+pB+6YqYZukD0stCWgpt2Gadvy+y45eBF8Giyszr8EL/FptA/RQnU2Aic45WnTyWsfhGn8t48lHdw/l9fOdFhPwZJfEuOb7MdiQyJOdt9yW2+hOyXTAcLRGnyn7K7xPDy2SW76gB039wI9VH/C7gD1BG3T9Vwyxzi6OhTTRXnBOIAuL842Nunkj8OcsZ3tt8sT1lzmk/VWYwlS9hBHNNO4c7Ui40PeOv0SUZfQakRi8w0BwdEAlzTLgBvlLQD1ASRWM2c6OWunUQfeVIZw2fiseQc6PTQ/ROM4aP2XG/qU3YrRCfj3tiA49C0841aD1+iS/GkyC07WLNPWFYu4XuGezP1lNVOEukFrXCOQy/wD5S0yfTGpIq31TchoPoL+RiyQys+CMo9Db/wBrTKuP+lVdSHfWfpCXT4M4mXA8rEke1vzQsM/8WP2oy2Nc4HM5p0jfT1smmsJAhgA3MQB6jTmtfV4QXEDLI00gj3abaJNLso3YNbyHLziJWsMGR8IHmj9nm+KFNoLqjibC2Yu5gRz9VGNSlo13K0GxMRtrfT9F6s3sZRN3SddAN/RSW9k8ONnx/e4fmuqPjZq4/szeaH/I8eqUWGwzX/uOg8pXKODEXY/1BFreKdl7VT7N4Yf+ObRcnRS6fDaLbimydJyifdarxcvbIeaHSPF28KebNp1Dfb2tP6KXT7JYhwkU6h6QGwL/ANUA+y9nDQuq14T7kS8/4PKsP2ExJHwtH9zrnzgWPl7qVT/hm513V2tk3DWl3sSQd16Whax8SEfsiWWTMhh+wFBsZnOdHOL73EdArTDdk8GwQ2gzY/CDcGQfOVdoWyxQXCM7YilSDRDRAS1xdViBCEJgCEIQAIQhAAhC4SgDqFyVzN0StAKXMo5LmbouyjYDndjkPZIOHZ/S32CclBKlxi+h2xr8Kz+hv+kJwNA0CJKC7omklwgFLmVcBKUnyITlSkLhTA6hJkoukApCSZRdFgKQkiV1FgdQk3XBKLAWhJuhs7osBSEITAEIQgAQhCABCEIAEIQgAQhCABCEIAEIQgAQhCABCEIAEIQgAQhCABCEIAEIQgAQhCABCEIAEIQgAQhCABCEIAEIQg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data:image/jpeg;base64,/9j/4AAQSkZJRgABAQAAAQABAAD/2wCEAAkGBxMTEhUUEhQWFhUWFxUYGBYXGBoVGhcXFxUXGBYXGBcYHCggGBwlGxgYITEhJSkrLi4uGB8zODQsNygtLisBCgoKDg0OGxAQGiwkHyQsLCwsLCwsLCwvLCwsLCwsLCwsLCwsLCwsLCwsLCwsLCwsLCwsLCwsLCwsLCwsLCwsLP/AABEIAMEBBgMBIgACEQEDEQH/xAAcAAABBQEBAQAAAAAAAAAAAAAAAgMEBQYBBwj/xAA+EAABAwIEAwYEBAQFBAMAAAABAAIRAyEEEjFBBVFhBhMicYGRMkKhsRTB0fAHI1JyYoKS4fEVM0OiFiTC/8QAGQEAAwEBAQAAAAAAAAAAAAAAAAECAwQF/8QAKBEAAgIBBAICAQQDAAAAAAAAAAECEQMSITFBBBMiUWEUMnGhUoHw/9oADAMBAAIRAxEAPwD3ABdQhIAQhCABCEJgCEJLnoAUhMOeU3BGlkrAlEptldpMA3CgV2uN5PkLJtggWF9/PrzU6h0Wz3QJXG1Qd1CoVXRseqW5wIu32t9ktQUSu9C6x8iQouXlEJTS4aRHJGphRILwNUnvhzUd2KixF9k2cTOnsjUwJjawXRUCgArpqQnbAsMwRKre/XBik7EWWYIDwq8YiU42oi2MnSuEqOysl57aotiHghNCqE5KdgdQhCABCEIoAQhCYAhcJXA8HQhIBSE06qNJE8lzMlYDy4Smi5czJNjocckQlFJCAOEolKhdyIAZqhJFHdSQ1BCGgI9KnqE4+iSDFiuVHwkOxVt5U7DIFYlhE2J6obijsZScVUDtRooYaOSQEjFVi6JCap1bzoV0tTLtUATW1wTqnnOEKvauvCdhQp9bVMh55rjgm3KiR6nWPNPtxRVeClgosCeMSpVOsSJVYAn8JV2myYywNUFcY4zqU06BdFN07oEWFKvsU+CqsOIMFS6FWNUICUhcBXVQAhCEARsbNojR13aCBYnp+qjUXGRJYf7SORuYAsn8foLAm9nWERck8oUXDO8Q+ADmxxcCYPhM6c/RS2NHaE95vF+cb9Y+nLkpwCrcMR3m03/pnfWBPurUFS2M5lXQ1dzLoKKEC5C6iU6+xBC6kkrgRYxSS4JaE2hESuFFLjcKwrCygVYF1mUV9QzbqkPCmuaDdRqzRbWLoAYlNvfBvMcwJ94T4AXDCQxFKsOYKdzhV9TFA12US0gZDUDtnFrgMvSJlWLWJgNOITTlNFEEWsQmHiEWIYCCEooDZRYUJJXQMqU0XS3NJ1BhWmI7+IkCdQlUq0FMOJccoEfRDGRrsmBZh8wVJY6VV0ndE7SrHmgRdYd+yfVfh6uhU8FNAdQhCYETHtmLTMiNJBF77eai4dkuBg3MySDJAIAtpAJUrH05HoQRMGDrB5qJSHi+bUSXRchpgeG2hlQxocpM/mXO5Me/6hTpCrMM4594udLb/wCG/up0qRjkIBTJcUd4gCUCqDtnxZ2HoZmszB2ZhMxlLmEMJuLZoTnG+OUsJT7yrmy6DK0uk8p0HqRoUzgO0OExjC1tRjg7wup1Ia4z/hdqL6hEnaq9wS7oV2IxNSrgqLqpzOhwmZkNc5rSTuYAlX5K8qdVfwuqTRk0XQTSdvGrTbw1G8xrI1W7wHGqdZjX0yS1wBHhdbztAO3ophPrtFSj30XLXSlFQG1Ut9cj9VpqIoeqPChVhK4XpTTZSMjFiQ5nspFQhID0UAw2mE3kvcKU7VJAtdFAZjtZiRQ7iuGl2SrlIBAJZUY4OF7WAB6xCucLWFVjalMyxzQ4EHUET+wm+LvwzmmjXcwB40dqOTgdiNQVku0XZZuEoGtQxD2QAMvil7zYBhZeSdjI6hQ7W5Spo2xcdEzVkagrzWj2lc2iWYzF1KRc4Q0tzVckGZcBLQf8TpiLc9dgMLXpU2Nw3cGkYJc59R7nZtXZrAzrshSvoTRa5zsF1taNl0SQJid4kD0lJc2yoQ4MRfQCE735MAapilRT5EKkIXUB9lGdcpzvdoSXxt69EwHWVAbLoCh03QbXT2fmlYFxhlY0TZUuDrSQrjDiypAPIQhUIg8Sm0DMb+HSfXbzUKmQCPFDifgJzgHlnGh81L4m0WLvhhwNpPiG07qHRqNiJJA1BaG29N9PdQMMLUl8xE9PPfTZT5UKg4d5ALdXDW9pm0W05qZVeGtLjoBJ9PNJgdKreNcYp4Wnnfckwxg1e6JgcgNzsp1euxjcz3ta3m5waPclee9r3N4i5rMH31R7Jb3gaPw5BMu/muIggj4mzsL2USbrYpVe5Rdpu0FTEGk7EFwpVHOFKhTdkD8sBzi9wIiSGgkEkkgAQVY9jO0HDXnuK+EZh3ONnVXCoHOFspqODS08gBBWI7d4LGU20mYpjx3IcxjzduR+X4ags6MotNhNgo+Moh7Wy2xg+eh/fms7Uas0pvg9A/iBxek5wwmGlxaWyZLy6oPCym1ziTaducc1vuB8M/DYelR1yN8R1l58Tz6uJXhVSrUpVKVWm7K8QWmAcrm6WOoWuw38THvY1tV+Sro8MgGefisGnUX3SjNby5CUa+J6sAVH4pjRQpOe4gQDE/M6LADe6z+FbUqgO/EVYNxD7R/ldCj4/hbe6qFznVCBILjmIg7HUC6h+T+AWP8AJcdn+Ktr02S4d6AA5ps4x80bzrIVR217eU+HOZTNJ1Wo9uaA4NDWgx4jcybwI2VLhQaZa9ohzTIJusj2wrGrWc+qC94eDJGrQAIa3SQ33hPHnvYHjpno3Z7+IWDxmbKXUnN+WqGibXIc0kW6kK/wXEaVZzm0nB+UDM5plgJ0GbQmL2mN4svnF1CqyqKuHzNc2DnY4tETETzk8zrfp6z2Z7WO7lrald7X7isWu/01C3xc4stnOuSHFPg2fHMTWp05w9MVHkxeYFiZMXi0eqzHEe1Qc3ui+o1zx8WHpPc4EXyg8zpzU0Y2s9sd6S1wg2boQeQWb7Q1WYduWm0mpIIMwG76i7jr5ekKY5LewONIgGviCHvy1w8GGvrsa5xDQRID5mBzH2VlW7RVK+DBbUc2vRLS4tAYHU3HKXANJgC0m3VR+G0K2OoOc9xsSHmYAAvDJnMMvxTHK+1IKgpGpBOUF4BtEHM2Da5LYNvzRka00wxxbdoqOP4WpXLKmIqlxAAb4RJA+Z8anmjsxiK+HqNbTeS17oIAhwmwyuAMjpHttZYzhVRtKnXqWFR4AaLkDbMdidY6eirqngqy03bBB5EGRcaFRCTWzLlFPdHr+CfULRnbld1m/v8AqfNTG051WZpYqpAIqPAMHXorDhOIqEvBc51tzMEGD5ahaRyJuiHGi474Cy4MQIKiPnkmyVoiCYarj8IkBNVJ+Z2X/CFEMrhBTAceGTEn0/VSKZFo2UXuHG4afZLw1NxOn0/2SoC+wJuFdUDZUGAedtf3zV7QKpIB5CEKxFVxzFtptkuIs4SIJaSLOgnb81kOJ9pKZBZTcXFzmuLvhyhrQDfUkkD2Vx2truHhFTJN47vP6yszRwReRmqh15jJkIsb9Vx5ctNpGsI9iKXaJ5LXNDpD3uAOsvzZpAGhuQZ5qRxHtRXdTdnDWUwJcY2EbzJv907TwrGmPFEzMmD8VomNVn+1XE2wcMwtz1C1rnTDaYJ3PPSw0HWAsdcnsaUiLxXEfiGjNVd3jabAyjMB1F8OIbtms0wf6FVYXtBiKDMlItbl+IZGkh0R8zfD7KwxPBSajS6oBADbyBmAAaNLAi/rB2Jq+LyWVAC3vGGwLpLqeog/N0VxluQ0WeG7VYqpSdSdiQWOaQ6nVoteC2CIaWgWjy9E9i8AxzM2HaRAEsix5lgklu5yyViuGYsH4hdtyNJH6rX4DEvEd2x7hf4cxtzmIt+SWWLkVjkolBi3zBJuLR97LmE4IzEOLs0OENiLGQSLz8Q13SsY97qpaWOa4mSXCJ3JPmrLD4RofTDxDRcl0tkn5jO2np5oXxRWTdl9guIvw9LI3JDOQ3m+/wBEs9oMQXFsCDY21GuumqpeLdosMwRSaKjhE5BDB5n9JT3BamKxFJ1WlSpENJAHiLptoJErKpPdjTih/H8TNJwLn+OoSG0wJ1IvBsBaJTPFuKVTDHkFoLZAFi6QcpiJA5Dqinw8tZUrPzPxMCzmjwiYORu0DbZReHcMq1SDkyAfNUn3a06n2RSQ1uIeyk4Pa1jmueWwSfhYCHOAMXlwt0HUqJi2xDXnoJ091cV+BvDWuY5zyIJB1Gk5QLen1VPXpZhLpJH3G0Jxdu7B7KkXXZvHm1BxyOHwxYP1Mf3fdW+O4a7EVKVIWc6Gl8TAn2sJN+ixLaT4ObRuh+YETEHlI+i9A7D8TFU0M1Q95cHwmC+S0S6Iu0g+fmrSalaM3WmjS8fwlLB8PNKmIaQGTuZMkk7kn7rzVr6ObvC1xeAYEeAvuA8iddD6L0Dt9hH1KeQOvYsaJJlu5O3LdeTcRDqUEOM7tn6rXJJqaSFCKcW2S+HPq5KjC4eIN8JkgkPBkGbEaqKeG1HucWMcRMSASOt9NJsu4N9V0kNc60l2w83aD1UjG44ta1jXEnJlqFpDg4uLrZrg5Q/LI6hZtylK2OklSLh/EWuAyNJb5QRtBB8lyhiCCHMcR1Bg/voUzhH1KrS99OP7TaNZM7+q41zS6Jynk6x9NilKEo82EZRZbnjtRtNzn1Cco1Ly0xytY+UKmZ2ir1DDajgOrjp5hoVfxOt/MDCQWiJHN3L980+W5SS85SAXZRy9CPut4SqNyMpK3USwfxWs0S6sR5Au/Oyi/wDWqwPxuPXM4fSU7RDKtMPaCDoRmzG3mD+ykVqUbx5j25IeRdAosGdoa39VQ+VV4909/wDJam/eDyqT92qG90WyhJFQbN9il7GGgsaXad4OtbzzH8ivROxHHu/Dmm5bEEzPK8leUyOR+6238PMcxlXJcF9hbXqT6KozticT01CELpJKLtLmAzNy2a6C7QOjwk/vdZLG8QzATUbdwIY1okDIcwd5HRantKHSLNIyujN8OaLArE1a4JaKjaQlxkQJyBpJdY+GCPqvOzS+TSN4cCBioOrtTFmiPi6+V45clTYLAOoOzNMukQ5wBIEybEXJvex6qyw4a5rSImTfe07qdTpC3vb7LllJrY1RU8ax4pYepWdTe8tguBJAeCWtlxuWRM2vrqsRxfiVPEgVqbQwn/uN1y1DqQdw6J8yV6lUwrXNLXNlrgQQYIIOohY/H9k8LhKdWo0vyvhuV1wzMYlpibTvOg5X2w5I1T5IlH6M9wXgxrVXBjvgaSd5ENJ9rz5K1wlXF4J4e3M3VtiDrsdYJFwevVOfwwLnYqqxkmkxprPAAL3CkfA1o3JLm23yp7t52gbUPgaWU6LcrGvEPc4mXPd/iJOnKea6NTsz02SKXGKlZ7qtQQW2DoDTfW2WCs92jrurS3NInnqf2FM4JxUPwpbHjB84uYJHlHsoOMN2jYAG+k7xupSeu2Pag7PYEU6jaj6barQ4DuyCWmdJABN9re69S4r2hZh6IqQ1k5bDwgOdFtLx0n0WG4fiHNpeE5d83LkRvpZV3FsScZWo0W3ZhqbnPM2NTMTJ6Nblt1KpQ9joly0or+OdrMTVrF9MkO6R/wCoF4TVDtHjTr4AQAXZDf1dM+igcRr0ActFpqOjxHRs7kGJ1U3C9p35misJFswnLmGl3AAzG/MAmSulwVcGepm54NxGlTpCo6uXuJgzLr7/AMsABo8lRY/HB9ao9sEFxcLRbKLwbi8m6vazMJxCgDQysxDDZ3hb3gNyyuAB1ioBqBO85Ph1R7qwAkNkl4JBjJMm9hpErnWODtrn6No5XF7o0OJ4eaWFGY/zHuDqgJEsGQljDeS65ceUtCvuzuKOEwrXtxNGh3tNjslaD44+KDcSOXMbBVPavAkNpPeRSYGHwknPEkmo5seEutqZsLWXmHFsayuS4OOedCIBEdLTM+YKMEdV2LJL6PpDg+Mo1zmZXpVqjonI8EjnaZA6LIfxT4CKVQVG/DUBP9rh8Q8jIPuvE6dICHAkG2V4tDtxbQ+q1XCuOYqvVpUa9Z1Q/Cw1HFwMiGiT1i62ljVGcZ0zVYXs5XrUWVKdBzmktFt3XvlHy6X6rb8F7CMYyk/EMzOzEvYDIDAPA0jzgnrZeWUeP93Wdh8T/Ly2aSXFk7ZxIhp/qEQvQOxnHKIqvD+Id3l8NXDYioHXG9Oo54BGhBA0MFZ48aTs0nlbVHpv4WmW5QxuXkAAPZYrtHwLCd62m4Q54cbbW8InYTGuvmbv43+IuCptIZVbVeTYUyHBuwzPkNF9pXm3HO2WXvHtcX16zSwEmzGHUgHQ8vVbvgy2I3Cq9JlKXNbnFd9EuA1yn4rmzYKseNYUHu8wMZ4JtpBtPWFWcEwZbhGVSJJc/KDpYATHUgqWKzqlBoMEk5ByBLzeNiGgR5rifNm64pD/AAVpDnZWxTLM3K4IDZ6kT7Js8TDqeao0tMxlHntPRRqlQteCJADS0gb6mPoE3WqudSuADny2+hv+7JL5DfxGsM9z2vaXEE3beeRLeliF3vHtbcS4GDN5HNPOIZVYIlpBDv7TBPr+ibqgd5UgyIbHWbH9VvKCUbMVNt0T6NPMwO2P6q77J0ScVSjZzTPISqThT/5Z8/yv+S2/YHBg1M0aQQfLZYR/fRq/2noyEIXomBn+1lPPSLQCTBMATYC/71XnVfCDMXMacstB8AF8vXmQV6lxekSCA4szNcJmADFisRWpvBGZ4dfZ+a8G8fmvO8iNM3xvYpCcsQbyJG8+K1gNza51Kep4qo3xba+KwjnfZPF1NomsQGNJkmAAfFBnWVQ8YrVOIPFLDTTw7PjqOB/mHXKOgF4Otlhps0snVO0NIHxYimOlvyBVF2v7U0atB1GmS8uLZdBAGUzIm+yvKnY/CuEuYS618xG0aA28kzieAcPw7c1d5a3aXOvvYC59FcVBPYl2ZDsbxH8JX78FxyscS0EtzgCS0kA2kDZV/bLiZxdY1hYVXOdl/pMwWk7kAC6vOL8VwzwKGCwxy5pNZwmo7oNw3oT6BHCOxFV2WpXAbTzXGYZiN/CLg+cLpUkt2Z10ij4Ex1O5IIdqOXIq6xDHOFg4gbiSG6/e3stUyjSpNIpsZkgi7RIMbk3+qZp0KlKs8Go3wBoJpzlfnBIBEwYj96rOWRN2NQZH4Vwcvpudn8TRIYd3RLcwOl1lMA0NfiGFzQ5x7wEnK54eADTaZiGkmZM+GwuY3tPGFpsPcD9wsx2h4ZUDu+YRAdm0s3M6T9dD10V4cm5OSOxR4XsqajslNzmayYzgbat1Hss5jWupudTeQ4tJGYXBjQg7hei8Fa51R1VrS1mQgkAlocQARPKxWDxbM9UAXAyg9coBd+a609zHoepDuqQd8z9PzW0/hdV/+zkLWvcYcGuOUDIc2Y2MxYidwslxh7alYEAhoAyt2DRsDvomOCcbrYWuKtP4xNiJBB1BSmnKLSCOztnov8Rm1i52Wlnc4XAOrQTfxfEbCwXm7MeXVA11O4MXuR6OBOq23D/4lZnEYinAI6uEk/ER/wA+STxLh2HxJFek4MJMOcS0SYsIJBLvSfoufE5YvjJf7NZVPdMwpnvalNsBrjptIu36yJ6q0w9J1I03fOwgjplMgSr7H9lXUKTcQ4irRLoIHxsB+F7Zv0y87byq3iVPLZoM7Tu06FdKkpLYydo9A7ScJwmKoDEVcrWuDXNqfCQHAEDqen6rz53Ytzi19I5qTy4NcAXAZSQZGsSPZTeEcIr41wZnIp0meEvnI2NA0RqZ9lqexVQhtam+M7Ks5eUiCR6g6fmuacnji6ZpFanuitwPZSmxgIILw4TLS3K0G78pNwJB8rqBj+ydVry9zs3IsIcekA7LTdqsQxoaGvJqyIa0zDd8zR08im+zorFpFRrgy2Uu1i9oNyAplNuKkioxV0Zv8XjKDWU3R3TrNzsGgBIEyNOpVgybEscA7xW5+m6k8Vw/fVm04/l05c4j53xoPIanqpIfIt4Y26eWyzlLbguK35Ks1h8wIl9nTcTtB5JulbvKZnMHB4sbgan8/VTsbTzwH8wb3uLfbZR3YYl0hwMbXHrrf1TjOK5FKMmMtxDPxHiMAZRJ03n7/RSOK4QMdnixEQNdZnyTtDh7KfiAl2osCB5SpDXW8fiEzDjm0TedNUJYmmRuG4Avh0ljToNSdrr07sEQGkAdJ3t+SxX4hziGtbExt+ui9G7J8P7umHEySNU8W87CTpUaBCELuMiDxPTTNZxyzGYgWE+6zHEsG1oLw1rGTmzTq3IXE8xG61mMqeEgAkwTpOg+6zpxRa5xFGLgSRHy3tvMErj8lpK2a47PNqw/G1Mo/wC20ugwHCJdBd4pDiItFgddVosNhhTaGNHhH16lWzq5JjK0CSYBjnsG2903WpzZpDfqT7iy4Z5I8WbpP6KvE4ttNjn1HZQ0SfLpzPRZJnBfxr3YnFuc0OI7qlMZafXmSI9zrZXDc2JrkCX0WMcWzaTIYXtjeSY6QbSl8Ye4/PTZFgNIAsLAqoz08cg1fI5hKNKkA2k0MiNNbWuTc25prFYpozeK5Og+6oauKeDHeBxOzR+cLjcG91zPqVddtkfwTMVj27Wzaj6+8qO2uAZn3MknqUDg+bc+gKZ4vR7kMawE1HkBrYk5d3kbDYTqU1pbpCbaEcQ4uWWZ4nnRvLqeQ+6gUG4okOdU6uY8gh4BnKW/KDor/g/Zvu/FWk1Cbzr/AMqxPZ95k90XC0DMGwPM6non7oQ2QtDe7IPHOLUxhyyk2o1opPYwMMQ05nnvTJkB7+QnJO9sQMNUq0w+jR8LbucQJJgaReBf32Wx7V8IdRoBhYc1SQNPhaAXnXSLf5gran2aqU6VMMp5md206xcgE9dT6ytoZdMb+yJx1Ojy4VyWlndPl1i7OIF5kDL9yrvgPZOQHVauTMJECXEbRewWkq9nnTmNGPR0epiCjE0ntIzNMCfRVLyb2iKOKuSLS7O4UO8b6rv9In1hWGM4fSNLLRAbkIcJOskAzudQq2riJvKQ7FxEOt++Sxk5y5ZotKLrDVw/DPouk3qNDj1Mgx0cfojENo0KTPCK2VjXZnZQWmbsNpMba6clRNxoH5WtCW7ipNjHsNE4xaQm02aXAcSFRoewxs4XseXUbyqzEzTxjatKS45Q9oGbNcA2HxWy26KFTxkNsBzsAL9YU/h2KpjxOBJjoR1PmpSUW2D3LPD8QpVqjsrO7c65dkDbnaRe2gGlvdzui0yHG3XVVeIrUXPD8lxEHMbR99ExW4vEgX/TzUONvYq9txVVxZVzNd4XEhwyh2WXSfMbpt9YGCBc/QqrqY4STPWxQOJWgGPzWmmT6JtIshVMEe/RMF0kDmq19cyUtla41CNFBrLQ1nAgTZOyZv6KtptOs3UvDVHDTL/mk39ws2qLVl7w10vb4ZuLC8r1vh7pZpHJeS8NxLwfAW5rfLe/K/1XqvBC80Wd58UX0/JdHjO2Z5FROQhC7TIh8QOUEyR4XExNwBpbfS+ypeKUzIyuJcC0OB8QBc0kZZcL2+oV5iKvkMp1LoifMbpltNrreEySbOzXjUiOixzY/ZBxKhKnZi6z3sJBLiJdeAOdgANvVNVMYHMLXF2VwLSBaxEE2hXNbAy67THVsC4+V0KNV4QJvPT9/wC68HJBxlR3wnFopMFgKDQQ1t3QHEmCQ0QBbQAbdEurwrDwf5QH+Iz/ALfdWruFxfMfomXYYg/EZv5fRTrkux1Eit4Qz/xta2+lotrG6k0sBEeGR5jbXZLOHOsxzO/u0j6pPit4jrMAzO17SRfSYRd8h/A/SptBkEepIH2VNw/s7WOJ/E16wPizZWzBc2zYJHha0aAa2k87Sq4xcaecfdcGJIESfUE67ajT2VRyygmkTLGpEytlJuWzvf8A2TFR7wf5bGO6z9LBJp4jUwxzr6tP7/5TbsZUEZQ0eTRZQqsqmY/tdWrVcVQpvBztysptZeTXJzZpM/CzlYDqrnGYHHRBloAAFhMRA6kAWupr+8LxUA/mRlz5BMaAB5vpI9Su97Vc7L31SeWYW0689rrrlnuKS6MVidtsoh2ZxL7PrwTz/wBlExnZxtMePE35fFfym41WorcNqEeN9Q3HzEaaRY81Dq8GY46uk2jMJcY2JaeRRHO1y/6G8aMTXwLfkc53m2Pa6R/00j4p8t1uKHCabdBPnH3iIUt2DotygtLXXggNN5jkT9tNlX6utkT6UebPwZ6+v/CcbgnEae8/eLLZNwDxTzZqZM3OZzR1mAQDPlpoon4Uk5TNjo0GbHTKQStV5Nk+gzFLDuBjn5H805Uwrm2Nj6m3oFrfwwAgUrzF3NIEXJMO023PSEzVoN3FgLlpy3OognSOu6n9RY/TRlnUXHUmOoKQabbSJ5yZ8iAAIt5rQENhvwDq8h35BRS6kDMtn+6B5ZRt5rRZrJ9ZUVMIx3IT5JzDcPbEjb5oVpUeALFt4u3y5iSmW1LkyZ6gn76Je1tB6yE7Cncz6Qkfgo3Vi+o0i0G+5iD5Dz+qjvcNNp1mwH11PRCmwcBpmEAUmnBgCbG/Tn63Fkmnh32Pwg5rvOTbXxWPQ+afwuFDg4BzSTDvBUb4QDHwm+k2kb7Si75FwansdSmu3Q62MzEW8l6s1oAgLBdiOzRYS94d4v6onKMoadSbgT6rfBdnjx0ozm7YIQhdBAh1IG5HRKhdQgBp2HaflHsmKmDH7t9gpiFnPFGfKGm0Uj8KB+pB+6YqYZukD0stCWgpt2Gadvy+y45eBF8Giyszr8EL/FptA/RQnU2Aic45WnTyWsfhGn8t48lHdw/l9fOdFhPwZJfEuOb7MdiQyJOdt9yW2+hOyXTAcLRGnyn7K7xPDy2SW76gB039wI9VH/C7gD1BG3T9Vwyxzi6OhTTRXnBOIAuL842Nunkj8OcsZ3tt8sT1lzmk/VWYwlS9hBHNNO4c7Ui40PeOv0SUZfQakRi8w0BwdEAlzTLgBvlLQD1ASRWM2c6OWunUQfeVIZw2fiseQc6PTQ/ROM4aP2XG/qU3YrRCfj3tiA49C0841aD1+iS/GkyC07WLNPWFYu4XuGezP1lNVOEukFrXCOQy/wD5S0yfTGpIq31TchoPoL+RiyQys+CMo9Db/wBrTKuP+lVdSHfWfpCXT4M4mXA8rEke1vzQsM/8WP2oy2Nc4HM5p0jfT1smmsJAhgA3MQB6jTmtfV4QXEDLI00gj3abaJNLso3YNbyHLziJWsMGR8IHmj9nm+KFNoLqjibC2Yu5gRz9VGNSlo13K0GxMRtrfT9F6s3sZRN3SddAN/RSW9k8ONnx/e4fmuqPjZq4/szeaH/I8eqUWGwzX/uOg8pXKODEXY/1BFreKdl7VT7N4Yf+ObRcnRS6fDaLbimydJyifdarxcvbIeaHSPF28KebNp1Dfb2tP6KXT7JYhwkU6h6QGwL/ANUA+y9nDQuq14T7kS8/4PKsP2ExJHwtH9zrnzgWPl7qVT/hm513V2tk3DWl3sSQd16Whax8SEfsiWWTMhh+wFBsZnOdHOL73EdArTDdk8GwQ2gzY/CDcGQfOVdoWyxQXCM7YilSDRDRAS1xdViBCEJgCEIQAIQhAAhC4SgDqFyVzN0StAKXMo5LmbouyjYDndjkPZIOHZ/S32CclBKlxi+h2xr8Kz+hv+kJwNA0CJKC7omklwgFLmVcBKUnyITlSkLhTA6hJkoukApCSZRdFgKQkiV1FgdQk3XBKLAWhJuhs7osBSEITAEIQgAQhCABCEIAEIQgAQhCABCEIAEIQgAQhCABCEIAEIQgAQhCABCEIAEIQgAQhCABCEIAEIQgAQhCABCEIAEIQg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data:image/jpeg;base64,/9j/4AAQSkZJRgABAQAAAQABAAD/2wCEAAkGBxMTEhUUEhQWFhUWFxUYGBYXGBoVGhcXFxUXGBYXGBcYHCggGBwlGxgYITEhJSkrLi4uGB8zODQsNygtLisBCgoKDg0OGxAQGiwkHyQsLCwsLCwsLCwvLCwsLCwsLCwsLCwsLCwsLCwsLCwsLCwsLCwsLCwsLCwsLCwsLCwsLP/AABEIAMEBBgMBIgACEQEDEQH/xAAcAAABBQEBAQAAAAAAAAAAAAAAAgMEBQYBBwj/xAA+EAABAwIEAwYEBAQFBAMAAAABAAIRAyEEEjFBBVFhBhMicYGRMkKhsRTB0fAHI1JyYoKS4fEVM0OiFiTC/8QAGQEAAwEBAQAAAAAAAAAAAAAAAAECAwQF/8QAKBEAAgIBBAICAQQDAAAAAAAAAAECEQMSITFBBBMiUWEUMnGhUoHw/9oADAMBAAIRAxEAPwD3ABdQhIAQhCABCEJgCEJLnoAUhMOeU3BGlkrAlEptldpMA3CgV2uN5PkLJtggWF9/PrzU6h0Wz3QJXG1Qd1CoVXRseqW5wIu32t9ktQUSu9C6x8iQouXlEJTS4aRHJGphRILwNUnvhzUd2KixF9k2cTOnsjUwJjawXRUCgArpqQnbAsMwRKre/XBik7EWWYIDwq8YiU42oi2MnSuEqOysl57aotiHghNCqE5KdgdQhCABCEIoAQhCYAhcJXA8HQhIBSE06qNJE8lzMlYDy4Smi5czJNjocckQlFJCAOEolKhdyIAZqhJFHdSQ1BCGgI9KnqE4+iSDFiuVHwkOxVt5U7DIFYlhE2J6obijsZScVUDtRooYaOSQEjFVi6JCap1bzoV0tTLtUATW1wTqnnOEKvauvCdhQp9bVMh55rjgm3KiR6nWPNPtxRVeClgosCeMSpVOsSJVYAn8JV2myYywNUFcY4zqU06BdFN07oEWFKvsU+CqsOIMFS6FWNUICUhcBXVQAhCEARsbNojR13aCBYnp+qjUXGRJYf7SORuYAsn8foLAm9nWERck8oUXDO8Q+ADmxxcCYPhM6c/RS2NHaE95vF+cb9Y+nLkpwCrcMR3m03/pnfWBPurUFS2M5lXQ1dzLoKKEC5C6iU6+xBC6kkrgRYxSS4JaE2hESuFFLjcKwrCygVYF1mUV9QzbqkPCmuaDdRqzRbWLoAYlNvfBvMcwJ94T4AXDCQxFKsOYKdzhV9TFA12US0gZDUDtnFrgMvSJlWLWJgNOITTlNFEEWsQmHiEWIYCCEooDZRYUJJXQMqU0XS3NJ1BhWmI7+IkCdQlUq0FMOJccoEfRDGRrsmBZh8wVJY6VV0ndE7SrHmgRdYd+yfVfh6uhU8FNAdQhCYETHtmLTMiNJBF77eai4dkuBg3MySDJAIAtpAJUrH05HoQRMGDrB5qJSHi+bUSXRchpgeG2hlQxocpM/mXO5Me/6hTpCrMM4594udLb/wCG/up0qRjkIBTJcUd4gCUCqDtnxZ2HoZmszB2ZhMxlLmEMJuLZoTnG+OUsJT7yrmy6DK0uk8p0HqRoUzgO0OExjC1tRjg7wup1Ia4z/hdqL6hEnaq9wS7oV2IxNSrgqLqpzOhwmZkNc5rSTuYAlX5K8qdVfwuqTRk0XQTSdvGrTbw1G8xrI1W7wHGqdZjX0yS1wBHhdbztAO3ophPrtFSj30XLXSlFQG1Ut9cj9VpqIoeqPChVhK4XpTTZSMjFiQ5nspFQhID0UAw2mE3kvcKU7VJAtdFAZjtZiRQ7iuGl2SrlIBAJZUY4OF7WAB6xCucLWFVjalMyxzQ4EHUET+wm+LvwzmmjXcwB40dqOTgdiNQVku0XZZuEoGtQxD2QAMvil7zYBhZeSdjI6hQ7W5Spo2xcdEzVkagrzWj2lc2iWYzF1KRc4Q0tzVckGZcBLQf8TpiLc9dgMLXpU2Nw3cGkYJc59R7nZtXZrAzrshSvoTRa5zsF1taNl0SQJid4kD0lJc2yoQ4MRfQCE735MAapilRT5EKkIXUB9lGdcpzvdoSXxt69EwHWVAbLoCh03QbXT2fmlYFxhlY0TZUuDrSQrjDiypAPIQhUIg8Sm0DMb+HSfXbzUKmQCPFDifgJzgHlnGh81L4m0WLvhhwNpPiG07qHRqNiJJA1BaG29N9PdQMMLUl8xE9PPfTZT5UKg4d5ALdXDW9pm0W05qZVeGtLjoBJ9PNJgdKreNcYp4Wnnfckwxg1e6JgcgNzsp1euxjcz3ta3m5waPclee9r3N4i5rMH31R7Jb3gaPw5BMu/muIggj4mzsL2USbrYpVe5Rdpu0FTEGk7EFwpVHOFKhTdkD8sBzi9wIiSGgkEkkgAQVY9jO0HDXnuK+EZh3ONnVXCoHOFspqODS08gBBWI7d4LGU20mYpjx3IcxjzduR+X4ags6MotNhNgo+Moh7Wy2xg+eh/fms7Uas0pvg9A/iBxek5wwmGlxaWyZLy6oPCym1ziTaducc1vuB8M/DYelR1yN8R1l58Tz6uJXhVSrUpVKVWm7K8QWmAcrm6WOoWuw38THvY1tV+Sro8MgGefisGnUX3SjNby5CUa+J6sAVH4pjRQpOe4gQDE/M6LADe6z+FbUqgO/EVYNxD7R/ldCj4/hbe6qFznVCBILjmIg7HUC6h+T+AWP8AJcdn+Ktr02S4d6AA5ps4x80bzrIVR217eU+HOZTNJ1Wo9uaA4NDWgx4jcybwI2VLhQaZa9ohzTIJusj2wrGrWc+qC94eDJGrQAIa3SQ33hPHnvYHjpno3Z7+IWDxmbKXUnN+WqGibXIc0kW6kK/wXEaVZzm0nB+UDM5plgJ0GbQmL2mN4svnF1CqyqKuHzNc2DnY4tETETzk8zrfp6z2Z7WO7lrald7X7isWu/01C3xc4stnOuSHFPg2fHMTWp05w9MVHkxeYFiZMXi0eqzHEe1Qc3ui+o1zx8WHpPc4EXyg8zpzU0Y2s9sd6S1wg2boQeQWb7Q1WYduWm0mpIIMwG76i7jr5ekKY5LewONIgGviCHvy1w8GGvrsa5xDQRID5mBzH2VlW7RVK+DBbUc2vRLS4tAYHU3HKXANJgC0m3VR+G0K2OoOc9xsSHmYAAvDJnMMvxTHK+1IKgpGpBOUF4BtEHM2Da5LYNvzRka00wxxbdoqOP4WpXLKmIqlxAAb4RJA+Z8anmjsxiK+HqNbTeS17oIAhwmwyuAMjpHttZYzhVRtKnXqWFR4AaLkDbMdidY6eirqngqy03bBB5EGRcaFRCTWzLlFPdHr+CfULRnbld1m/v8AqfNTG051WZpYqpAIqPAMHXorDhOIqEvBc51tzMEGD5ahaRyJuiHGi474Cy4MQIKiPnkmyVoiCYarj8IkBNVJ+Z2X/CFEMrhBTAceGTEn0/VSKZFo2UXuHG4afZLw1NxOn0/2SoC+wJuFdUDZUGAedtf3zV7QKpIB5CEKxFVxzFtptkuIs4SIJaSLOgnb81kOJ9pKZBZTcXFzmuLvhyhrQDfUkkD2Vx2truHhFTJN47vP6yszRwReRmqh15jJkIsb9Vx5ctNpGsI9iKXaJ5LXNDpD3uAOsvzZpAGhuQZ5qRxHtRXdTdnDWUwJcY2EbzJv907TwrGmPFEzMmD8VomNVn+1XE2wcMwtz1C1rnTDaYJ3PPSw0HWAsdcnsaUiLxXEfiGjNVd3jabAyjMB1F8OIbtms0wf6FVYXtBiKDMlItbl+IZGkh0R8zfD7KwxPBSajS6oBADbyBmAAaNLAi/rB2Jq+LyWVAC3vGGwLpLqeog/N0VxluQ0WeG7VYqpSdSdiQWOaQ6nVoteC2CIaWgWjy9E9i8AxzM2HaRAEsix5lgklu5yyViuGYsH4hdtyNJH6rX4DEvEd2x7hf4cxtzmIt+SWWLkVjkolBi3zBJuLR97LmE4IzEOLs0OENiLGQSLz8Q13SsY97qpaWOa4mSXCJ3JPmrLD4RofTDxDRcl0tkn5jO2np5oXxRWTdl9guIvw9LI3JDOQ3m+/wBEs9oMQXFsCDY21GuumqpeLdosMwRSaKjhE5BDB5n9JT3BamKxFJ1WlSpENJAHiLptoJErKpPdjTih/H8TNJwLn+OoSG0wJ1IvBsBaJTPFuKVTDHkFoLZAFi6QcpiJA5Dqinw8tZUrPzPxMCzmjwiYORu0DbZReHcMq1SDkyAfNUn3a06n2RSQ1uIeyk4Pa1jmueWwSfhYCHOAMXlwt0HUqJi2xDXnoJ091cV+BvDWuY5zyIJB1Gk5QLen1VPXpZhLpJH3G0Jxdu7B7KkXXZvHm1BxyOHwxYP1Mf3fdW+O4a7EVKVIWc6Gl8TAn2sJN+ixLaT4ObRuh+YETEHlI+i9A7D8TFU0M1Q95cHwmC+S0S6Iu0g+fmrSalaM3WmjS8fwlLB8PNKmIaQGTuZMkk7kn7rzVr6ObvC1xeAYEeAvuA8iddD6L0Dt9hH1KeQOvYsaJJlu5O3LdeTcRDqUEOM7tn6rXJJqaSFCKcW2S+HPq5KjC4eIN8JkgkPBkGbEaqKeG1HucWMcRMSASOt9NJsu4N9V0kNc60l2w83aD1UjG44ta1jXEnJlqFpDg4uLrZrg5Q/LI6hZtylK2OklSLh/EWuAyNJb5QRtBB8lyhiCCHMcR1Bg/voUzhH1KrS99OP7TaNZM7+q41zS6Jynk6x9NilKEo82EZRZbnjtRtNzn1Cco1Ly0xytY+UKmZ2ir1DDajgOrjp5hoVfxOt/MDCQWiJHN3L980+W5SS85SAXZRy9CPut4SqNyMpK3USwfxWs0S6sR5Au/Oyi/wDWqwPxuPXM4fSU7RDKtMPaCDoRmzG3mD+ykVqUbx5j25IeRdAosGdoa39VQ+VV4909/wDJam/eDyqT92qG90WyhJFQbN9il7GGgsaXad4OtbzzH8ivROxHHu/Dmm5bEEzPK8leUyOR+6238PMcxlXJcF9hbXqT6KozticT01CELpJKLtLmAzNy2a6C7QOjwk/vdZLG8QzATUbdwIY1okDIcwd5HRantKHSLNIyujN8OaLArE1a4JaKjaQlxkQJyBpJdY+GCPqvOzS+TSN4cCBioOrtTFmiPi6+V45clTYLAOoOzNMukQ5wBIEybEXJvex6qyw4a5rSImTfe07qdTpC3vb7LllJrY1RU8ax4pYepWdTe8tguBJAeCWtlxuWRM2vrqsRxfiVPEgVqbQwn/uN1y1DqQdw6J8yV6lUwrXNLXNlrgQQYIIOohY/H9k8LhKdWo0vyvhuV1wzMYlpibTvOg5X2w5I1T5IlH6M9wXgxrVXBjvgaSd5ENJ9rz5K1wlXF4J4e3M3VtiDrsdYJFwevVOfwwLnYqqxkmkxprPAAL3CkfA1o3JLm23yp7t52gbUPgaWU6LcrGvEPc4mXPd/iJOnKea6NTsz02SKXGKlZ7qtQQW2DoDTfW2WCs92jrurS3NInnqf2FM4JxUPwpbHjB84uYJHlHsoOMN2jYAG+k7xupSeu2Pag7PYEU6jaj6barQ4DuyCWmdJABN9re69S4r2hZh6IqQ1k5bDwgOdFtLx0n0WG4fiHNpeE5d83LkRvpZV3FsScZWo0W3ZhqbnPM2NTMTJ6Nblt1KpQ9joly0or+OdrMTVrF9MkO6R/wCoF4TVDtHjTr4AQAXZDf1dM+igcRr0ActFpqOjxHRs7kGJ1U3C9p35misJFswnLmGl3AAzG/MAmSulwVcGepm54NxGlTpCo6uXuJgzLr7/AMsABo8lRY/HB9ao9sEFxcLRbKLwbi8m6vazMJxCgDQysxDDZ3hb3gNyyuAB1ioBqBO85Ph1R7qwAkNkl4JBjJMm9hpErnWODtrn6No5XF7o0OJ4eaWFGY/zHuDqgJEsGQljDeS65ceUtCvuzuKOEwrXtxNGh3tNjslaD44+KDcSOXMbBVPavAkNpPeRSYGHwknPEkmo5seEutqZsLWXmHFsayuS4OOedCIBEdLTM+YKMEdV2LJL6PpDg+Mo1zmZXpVqjonI8EjnaZA6LIfxT4CKVQVG/DUBP9rh8Q8jIPuvE6dICHAkG2V4tDtxbQ+q1XCuOYqvVpUa9Z1Q/Cw1HFwMiGiT1i62ljVGcZ0zVYXs5XrUWVKdBzmktFt3XvlHy6X6rb8F7CMYyk/EMzOzEvYDIDAPA0jzgnrZeWUeP93Wdh8T/Ly2aSXFk7ZxIhp/qEQvQOxnHKIqvD+Id3l8NXDYioHXG9Oo54BGhBA0MFZ48aTs0nlbVHpv4WmW5QxuXkAAPZYrtHwLCd62m4Q54cbbW8InYTGuvmbv43+IuCptIZVbVeTYUyHBuwzPkNF9pXm3HO2WXvHtcX16zSwEmzGHUgHQ8vVbvgy2I3Cq9JlKXNbnFd9EuA1yn4rmzYKseNYUHu8wMZ4JtpBtPWFWcEwZbhGVSJJc/KDpYATHUgqWKzqlBoMEk5ByBLzeNiGgR5rifNm64pD/AAVpDnZWxTLM3K4IDZ6kT7Js8TDqeao0tMxlHntPRRqlQteCJADS0gb6mPoE3WqudSuADny2+hv+7JL5DfxGsM9z2vaXEE3beeRLeliF3vHtbcS4GDN5HNPOIZVYIlpBDv7TBPr+ibqgd5UgyIbHWbH9VvKCUbMVNt0T6NPMwO2P6q77J0ScVSjZzTPISqThT/5Z8/yv+S2/YHBg1M0aQQfLZYR/fRq/2noyEIXomBn+1lPPSLQCTBMATYC/71XnVfCDMXMacstB8AF8vXmQV6lxekSCA4szNcJmADFisRWpvBGZ4dfZ+a8G8fmvO8iNM3xvYpCcsQbyJG8+K1gNza51Kep4qo3xba+KwjnfZPF1NomsQGNJkmAAfFBnWVQ8YrVOIPFLDTTw7PjqOB/mHXKOgF4Otlhps0snVO0NIHxYimOlvyBVF2v7U0atB1GmS8uLZdBAGUzIm+yvKnY/CuEuYS618xG0aA28kzieAcPw7c1d5a3aXOvvYC59FcVBPYl2ZDsbxH8JX78FxyscS0EtzgCS0kA2kDZV/bLiZxdY1hYVXOdl/pMwWk7kAC6vOL8VwzwKGCwxy5pNZwmo7oNw3oT6BHCOxFV2WpXAbTzXGYZiN/CLg+cLpUkt2Z10ij4Ex1O5IIdqOXIq6xDHOFg4gbiSG6/e3stUyjSpNIpsZkgi7RIMbk3+qZp0KlKs8Go3wBoJpzlfnBIBEwYj96rOWRN2NQZH4Vwcvpudn8TRIYd3RLcwOl1lMA0NfiGFzQ5x7wEnK54eADTaZiGkmZM+GwuY3tPGFpsPcD9wsx2h4ZUDu+YRAdm0s3M6T9dD10V4cm5OSOxR4XsqajslNzmayYzgbat1Hss5jWupudTeQ4tJGYXBjQg7hei8Fa51R1VrS1mQgkAlocQARPKxWDxbM9UAXAyg9coBd+a609zHoepDuqQd8z9PzW0/hdV/+zkLWvcYcGuOUDIc2Y2MxYidwslxh7alYEAhoAyt2DRsDvomOCcbrYWuKtP4xNiJBB1BSmnKLSCOztnov8Rm1i52Wlnc4XAOrQTfxfEbCwXm7MeXVA11O4MXuR6OBOq23D/4lZnEYinAI6uEk/ER/wA+STxLh2HxJFek4MJMOcS0SYsIJBLvSfoufE5YvjJf7NZVPdMwpnvalNsBrjptIu36yJ6q0w9J1I03fOwgjplMgSr7H9lXUKTcQ4irRLoIHxsB+F7Zv0y87byq3iVPLZoM7Tu06FdKkpLYydo9A7ScJwmKoDEVcrWuDXNqfCQHAEDqen6rz53Ytzi19I5qTy4NcAXAZSQZGsSPZTeEcIr41wZnIp0meEvnI2NA0RqZ9lqexVQhtam+M7Ks5eUiCR6g6fmuacnji6ZpFanuitwPZSmxgIILw4TLS3K0G78pNwJB8rqBj+ydVry9zs3IsIcekA7LTdqsQxoaGvJqyIa0zDd8zR08im+zorFpFRrgy2Uu1i9oNyAplNuKkioxV0Zv8XjKDWU3R3TrNzsGgBIEyNOpVgybEscA7xW5+m6k8Vw/fVm04/l05c4j53xoPIanqpIfIt4Y26eWyzlLbguK35Ks1h8wIl9nTcTtB5JulbvKZnMHB4sbgan8/VTsbTzwH8wb3uLfbZR3YYl0hwMbXHrrf1TjOK5FKMmMtxDPxHiMAZRJ03n7/RSOK4QMdnixEQNdZnyTtDh7KfiAl2osCB5SpDXW8fiEzDjm0TedNUJYmmRuG4Avh0ljToNSdrr07sEQGkAdJ3t+SxX4hziGtbExt+ui9G7J8P7umHEySNU8W87CTpUaBCELuMiDxPTTNZxyzGYgWE+6zHEsG1oLw1rGTmzTq3IXE8xG61mMqeEgAkwTpOg+6zpxRa5xFGLgSRHy3tvMErj8lpK2a47PNqw/G1Mo/wC20ugwHCJdBd4pDiItFgddVosNhhTaGNHhH16lWzq5JjK0CSYBjnsG2903WpzZpDfqT7iy4Z5I8WbpP6KvE4ttNjn1HZQ0SfLpzPRZJnBfxr3YnFuc0OI7qlMZafXmSI9zrZXDc2JrkCX0WMcWzaTIYXtjeSY6QbSl8Ye4/PTZFgNIAsLAqoz08cg1fI5hKNKkA2k0MiNNbWuTc25prFYpozeK5Og+6oauKeDHeBxOzR+cLjcG91zPqVddtkfwTMVj27Wzaj6+8qO2uAZn3MknqUDg+bc+gKZ4vR7kMawE1HkBrYk5d3kbDYTqU1pbpCbaEcQ4uWWZ4nnRvLqeQ+6gUG4okOdU6uY8gh4BnKW/KDor/g/Zvu/FWk1Cbzr/AMqxPZ95k90XC0DMGwPM6non7oQ2QtDe7IPHOLUxhyyk2o1opPYwMMQ05nnvTJkB7+QnJO9sQMNUq0w+jR8LbucQJJgaReBf32Wx7V8IdRoBhYc1SQNPhaAXnXSLf5gran2aqU6VMMp5md206xcgE9dT6ytoZdMb+yJx1Ojy4VyWlndPl1i7OIF5kDL9yrvgPZOQHVauTMJECXEbRewWkq9nnTmNGPR0epiCjE0ntIzNMCfRVLyb2iKOKuSLS7O4UO8b6rv9In1hWGM4fSNLLRAbkIcJOskAzudQq2riJvKQ7FxEOt++Sxk5y5ZotKLrDVw/DPouk3qNDj1Mgx0cfojENo0KTPCK2VjXZnZQWmbsNpMba6clRNxoH5WtCW7ipNjHsNE4xaQm02aXAcSFRoewxs4XseXUbyqzEzTxjatKS45Q9oGbNcA2HxWy26KFTxkNsBzsAL9YU/h2KpjxOBJjoR1PmpSUW2D3LPD8QpVqjsrO7c65dkDbnaRe2gGlvdzui0yHG3XVVeIrUXPD8lxEHMbR99ExW4vEgX/TzUONvYq9txVVxZVzNd4XEhwyh2WXSfMbpt9YGCBc/QqrqY4STPWxQOJWgGPzWmmT6JtIshVMEe/RMF0kDmq19cyUtla41CNFBrLQ1nAgTZOyZv6KtptOs3UvDVHDTL/mk39ws2qLVl7w10vb4ZuLC8r1vh7pZpHJeS8NxLwfAW5rfLe/K/1XqvBC80Wd58UX0/JdHjO2Z5FROQhC7TIh8QOUEyR4XExNwBpbfS+ypeKUzIyuJcC0OB8QBc0kZZcL2+oV5iKvkMp1LoifMbpltNrreEySbOzXjUiOixzY/ZBxKhKnZi6z3sJBLiJdeAOdgANvVNVMYHMLXF2VwLSBaxEE2hXNbAy67THVsC4+V0KNV4QJvPT9/wC68HJBxlR3wnFopMFgKDQQ1t3QHEmCQ0QBbQAbdEurwrDwf5QH+Iz/ALfdWruFxfMfomXYYg/EZv5fRTrkux1Eit4Qz/xta2+lotrG6k0sBEeGR5jbXZLOHOsxzO/u0j6pPit4jrMAzO17SRfSYRd8h/A/SptBkEepIH2VNw/s7WOJ/E16wPizZWzBc2zYJHha0aAa2k87Sq4xcaecfdcGJIESfUE67ajT2VRyygmkTLGpEytlJuWzvf8A2TFR7wf5bGO6z9LBJp4jUwxzr6tP7/5TbsZUEZQ0eTRZQqsqmY/tdWrVcVQpvBztysptZeTXJzZpM/CzlYDqrnGYHHRBloAAFhMRA6kAWupr+8LxUA/mRlz5BMaAB5vpI9Su97Vc7L31SeWYW0689rrrlnuKS6MVidtsoh2ZxL7PrwTz/wBlExnZxtMePE35fFfym41WorcNqEeN9Q3HzEaaRY81Dq8GY46uk2jMJcY2JaeRRHO1y/6G8aMTXwLfkc53m2Pa6R/00j4p8t1uKHCabdBPnH3iIUt2DotygtLXXggNN5jkT9tNlX6utkT6UebPwZ6+v/CcbgnEae8/eLLZNwDxTzZqZM3OZzR1mAQDPlpoon4Uk5TNjo0GbHTKQStV5Nk+gzFLDuBjn5H805Uwrm2Nj6m3oFrfwwAgUrzF3NIEXJMO023PSEzVoN3FgLlpy3OognSOu6n9RY/TRlnUXHUmOoKQabbSJ5yZ8iAAIt5rQENhvwDq8h35BRS6kDMtn+6B5ZRt5rRZrJ9ZUVMIx3IT5JzDcPbEjb5oVpUeALFt4u3y5iSmW1LkyZ6gn76Je1tB6yE7Cncz6Qkfgo3Vi+o0i0G+5iD5Dz+qjvcNNp1mwH11PRCmwcBpmEAUmnBgCbG/Tn63Fkmnh32Pwg5rvOTbXxWPQ+afwuFDg4BzSTDvBUb4QDHwm+k2kb7Si75FwansdSmu3Q62MzEW8l6s1oAgLBdiOzRYS94d4v6onKMoadSbgT6rfBdnjx0ozm7YIQhdBAh1IG5HRKhdQgBp2HaflHsmKmDH7t9gpiFnPFGfKGm0Uj8KB+pB+6YqYZukD0stCWgpt2Gadvy+y45eBF8Giyszr8EL/FptA/RQnU2Aic45WnTyWsfhGn8t48lHdw/l9fOdFhPwZJfEuOb7MdiQyJOdt9yW2+hOyXTAcLRGnyn7K7xPDy2SW76gB039wI9VH/C7gD1BG3T9Vwyxzi6OhTTRXnBOIAuL842Nunkj8OcsZ3tt8sT1lzmk/VWYwlS9hBHNNO4c7Ui40PeOv0SUZfQakRi8w0BwdEAlzTLgBvlLQD1ASRWM2c6OWunUQfeVIZw2fiseQc6PTQ/ROM4aP2XG/qU3YrRCfj3tiA49C0841aD1+iS/GkyC07WLNPWFYu4XuGezP1lNVOEukFrXCOQy/wD5S0yfTGpIq31TchoPoL+RiyQys+CMo9Db/wBrTKuP+lVdSHfWfpCXT4M4mXA8rEke1vzQsM/8WP2oy2Nc4HM5p0jfT1smmsJAhgA3MQB6jTmtfV4QXEDLI00gj3abaJNLso3YNbyHLziJWsMGR8IHmj9nm+KFNoLqjibC2Yu5gRz9VGNSlo13K0GxMRtrfT9F6s3sZRN3SddAN/RSW9k8ONnx/e4fmuqPjZq4/szeaH/I8eqUWGwzX/uOg8pXKODEXY/1BFreKdl7VT7N4Yf+ObRcnRS6fDaLbimydJyifdarxcvbIeaHSPF28KebNp1Dfb2tP6KXT7JYhwkU6h6QGwL/ANUA+y9nDQuq14T7kS8/4PKsP2ExJHwtH9zrnzgWPl7qVT/hm513V2tk3DWl3sSQd16Whax8SEfsiWWTMhh+wFBsZnOdHOL73EdArTDdk8GwQ2gzY/CDcGQfOVdoWyxQXCM7YilSDRDRAS1xdViBCEJgCEIQAIQhAAhC4SgDqFyVzN0StAKXMo5LmbouyjYDndjkPZIOHZ/S32CclBKlxi+h2xr8Kz+hv+kJwNA0CJKC7omklwgFLmVcBKUnyITlSkLhTA6hJkoukApCSZRdFgKQkiV1FgdQk3XBKLAWhJuhs7osBSEITAEIQgAQhCABCEIAEIQgAQhCABCEIAEIQgAQhCABCEIAEIQgAQhCABCEIAEIQgAQhCABCEIAEIQgAQhCABCEIAEIQg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4" name="AutoShape 8" descr="data:image/jpeg;base64,/9j/4AAQSkZJRgABAQAAAQABAAD/2wCEAAkGBxMTEhUUEhQWFhUWFxUYGBYXGBoVGhcXFxUXGBYXGBcYHCggGBwlGxgYITEhJSkrLi4uGB8zODQsNygtLisBCgoKDg0OGxAQGiwkHyQsLCwsLCwsLCwvLCwsLCwsLCwsLCwsLCwsLCwsLCwsLCwsLCwsLCwsLCwsLCwsLCwsLP/AABEIAMEBBgMBIgACEQEDEQH/xAAcAAABBQEBAQAAAAAAAAAAAAAAAgMEBQYBBwj/xAA+EAABAwIEAwYEBAQFBAMAAAABAAIRAyEEEjFBBVFhBhMicYGRMkKhsRTB0fAHI1JyYoKS4fEVM0OiFiTC/8QAGQEAAwEBAQAAAAAAAAAAAAAAAAECAwQF/8QAKBEAAgIBBAICAQQDAAAAAAAAAAECEQMSITFBBBMiUWEUMnGhUoHw/9oADAMBAAIRAxEAPwD3ABdQhIAQhCABCEJgCEJLnoAUhMOeU3BGlkrAlEptldpMA3CgV2uN5PkLJtggWF9/PrzU6h0Wz3QJXG1Qd1CoVXRseqW5wIu32t9ktQUSu9C6x8iQouXlEJTS4aRHJGphRILwNUnvhzUd2KixF9k2cTOnsjUwJjawXRUCgArpqQnbAsMwRKre/XBik7EWWYIDwq8YiU42oi2MnSuEqOysl57aotiHghNCqE5KdgdQhCABCEIoAQhCYAhcJXA8HQhIBSE06qNJE8lzMlYDy4Smi5czJNjocckQlFJCAOEolKhdyIAZqhJFHdSQ1BCGgI9KnqE4+iSDFiuVHwkOxVt5U7DIFYlhE2J6obijsZScVUDtRooYaOSQEjFVi6JCap1bzoV0tTLtUATW1wTqnnOEKvauvCdhQp9bVMh55rjgm3KiR6nWPNPtxRVeClgosCeMSpVOsSJVYAn8JV2myYywNUFcY4zqU06BdFN07oEWFKvsU+CqsOIMFS6FWNUICUhcBXVQAhCEARsbNojR13aCBYnp+qjUXGRJYf7SORuYAsn8foLAm9nWERck8oUXDO8Q+ADmxxcCYPhM6c/RS2NHaE95vF+cb9Y+nLkpwCrcMR3m03/pnfWBPurUFS2M5lXQ1dzLoKKEC5C6iU6+xBC6kkrgRYxSS4JaE2hESuFFLjcKwrCygVYF1mUV9QzbqkPCmuaDdRqzRbWLoAYlNvfBvMcwJ94T4AXDCQxFKsOYKdzhV9TFA12US0gZDUDtnFrgMvSJlWLWJgNOITTlNFEEWsQmHiEWIYCCEooDZRYUJJXQMqU0XS3NJ1BhWmI7+IkCdQlUq0FMOJccoEfRDGRrsmBZh8wVJY6VV0ndE7SrHmgRdYd+yfVfh6uhU8FNAdQhCYETHtmLTMiNJBF77eai4dkuBg3MySDJAIAtpAJUrH05HoQRMGDrB5qJSHi+bUSXRchpgeG2hlQxocpM/mXO5Me/6hTpCrMM4594udLb/wCG/up0qRjkIBTJcUd4gCUCqDtnxZ2HoZmszB2ZhMxlLmEMJuLZoTnG+OUsJT7yrmy6DK0uk8p0HqRoUzgO0OExjC1tRjg7wup1Ia4z/hdqL6hEnaq9wS7oV2IxNSrgqLqpzOhwmZkNc5rSTuYAlX5K8qdVfwuqTRk0XQTSdvGrTbw1G8xrI1W7wHGqdZjX0yS1wBHhdbztAO3ophPrtFSj30XLXSlFQG1Ut9cj9VpqIoeqPChVhK4XpTTZSMjFiQ5nspFQhID0UAw2mE3kvcKU7VJAtdFAZjtZiRQ7iuGl2SrlIBAJZUY4OF7WAB6xCucLWFVjalMyxzQ4EHUET+wm+LvwzmmjXcwB40dqOTgdiNQVku0XZZuEoGtQxD2QAMvil7zYBhZeSdjI6hQ7W5Spo2xcdEzVkagrzWj2lc2iWYzF1KRc4Q0tzVckGZcBLQf8TpiLc9dgMLXpU2Nw3cGkYJc59R7nZtXZrAzrshSvoTRa5zsF1taNl0SQJid4kD0lJc2yoQ4MRfQCE735MAapilRT5EKkIXUB9lGdcpzvdoSXxt69EwHWVAbLoCh03QbXT2fmlYFxhlY0TZUuDrSQrjDiypAPIQhUIg8Sm0DMb+HSfXbzUKmQCPFDifgJzgHlnGh81L4m0WLvhhwNpPiG07qHRqNiJJA1BaG29N9PdQMMLUl8xE9PPfTZT5UKg4d5ALdXDW9pm0W05qZVeGtLjoBJ9PNJgdKreNcYp4Wnnfckwxg1e6JgcgNzsp1euxjcz3ta3m5waPclee9r3N4i5rMH31R7Jb3gaPw5BMu/muIggj4mzsL2USbrYpVe5Rdpu0FTEGk7EFwpVHOFKhTdkD8sBzi9wIiSGgkEkkgAQVY9jO0HDXnuK+EZh3ONnVXCoHOFspqODS08gBBWI7d4LGU20mYpjx3IcxjzduR+X4ags6MotNhNgo+Moh7Wy2xg+eh/fms7Uas0pvg9A/iBxek5wwmGlxaWyZLy6oPCym1ziTaducc1vuB8M/DYelR1yN8R1l58Tz6uJXhVSrUpVKVWm7K8QWmAcrm6WOoWuw38THvY1tV+Sro8MgGefisGnUX3SjNby5CUa+J6sAVH4pjRQpOe4gQDE/M6LADe6z+FbUqgO/EVYNxD7R/ldCj4/hbe6qFznVCBILjmIg7HUC6h+T+AWP8AJcdn+Ktr02S4d6AA5ps4x80bzrIVR217eU+HOZTNJ1Wo9uaA4NDWgx4jcybwI2VLhQaZa9ohzTIJusj2wrGrWc+qC94eDJGrQAIa3SQ33hPHnvYHjpno3Z7+IWDxmbKXUnN+WqGibXIc0kW6kK/wXEaVZzm0nB+UDM5plgJ0GbQmL2mN4svnF1CqyqKuHzNc2DnY4tETETzk8zrfp6z2Z7WO7lrald7X7isWu/01C3xc4stnOuSHFPg2fHMTWp05w9MVHkxeYFiZMXi0eqzHEe1Qc3ui+o1zx8WHpPc4EXyg8zpzU0Y2s9sd6S1wg2boQeQWb7Q1WYduWm0mpIIMwG76i7jr5ekKY5LewONIgGviCHvy1w8GGvrsa5xDQRID5mBzH2VlW7RVK+DBbUc2vRLS4tAYHU3HKXANJgC0m3VR+G0K2OoOc9xsSHmYAAvDJnMMvxTHK+1IKgpGpBOUF4BtEHM2Da5LYNvzRka00wxxbdoqOP4WpXLKmIqlxAAb4RJA+Z8anmjsxiK+HqNbTeS17oIAhwmwyuAMjpHttZYzhVRtKnXqWFR4AaLkDbMdidY6eirqngqy03bBB5EGRcaFRCTWzLlFPdHr+CfULRnbld1m/v8AqfNTG051WZpYqpAIqPAMHXorDhOIqEvBc51tzMEGD5ahaRyJuiHGi474Cy4MQIKiPnkmyVoiCYarj8IkBNVJ+Z2X/CFEMrhBTAceGTEn0/VSKZFo2UXuHG4afZLw1NxOn0/2SoC+wJuFdUDZUGAedtf3zV7QKpIB5CEKxFVxzFtptkuIs4SIJaSLOgnb81kOJ9pKZBZTcXFzmuLvhyhrQDfUkkD2Vx2truHhFTJN47vP6yszRwReRmqh15jJkIsb9Vx5ctNpGsI9iKXaJ5LXNDpD3uAOsvzZpAGhuQZ5qRxHtRXdTdnDWUwJcY2EbzJv907TwrGmPFEzMmD8VomNVn+1XE2wcMwtz1C1rnTDaYJ3PPSw0HWAsdcnsaUiLxXEfiGjNVd3jabAyjMB1F8OIbtms0wf6FVYXtBiKDMlItbl+IZGkh0R8zfD7KwxPBSajS6oBADbyBmAAaNLAi/rB2Jq+LyWVAC3vGGwLpLqeog/N0VxluQ0WeG7VYqpSdSdiQWOaQ6nVoteC2CIaWgWjy9E9i8AxzM2HaRAEsix5lgklu5yyViuGYsH4hdtyNJH6rX4DEvEd2x7hf4cxtzmIt+SWWLkVjkolBi3zBJuLR97LmE4IzEOLs0OENiLGQSLz8Q13SsY97qpaWOa4mSXCJ3JPmrLD4RofTDxDRcl0tkn5jO2np5oXxRWTdl9guIvw9LI3JDOQ3m+/wBEs9oMQXFsCDY21GuumqpeLdosMwRSaKjhE5BDB5n9JT3BamKxFJ1WlSpENJAHiLptoJErKpPdjTih/H8TNJwLn+OoSG0wJ1IvBsBaJTPFuKVTDHkFoLZAFi6QcpiJA5Dqinw8tZUrPzPxMCzmjwiYORu0DbZReHcMq1SDkyAfNUn3a06n2RSQ1uIeyk4Pa1jmueWwSfhYCHOAMXlwt0HUqJi2xDXnoJ091cV+BvDWuY5zyIJB1Gk5QLen1VPXpZhLpJH3G0Jxdu7B7KkXXZvHm1BxyOHwxYP1Mf3fdW+O4a7EVKVIWc6Gl8TAn2sJN+ixLaT4ObRuh+YETEHlI+i9A7D8TFU0M1Q95cHwmC+S0S6Iu0g+fmrSalaM3WmjS8fwlLB8PNKmIaQGTuZMkk7kn7rzVr6ObvC1xeAYEeAvuA8iddD6L0Dt9hH1KeQOvYsaJJlu5O3LdeTcRDqUEOM7tn6rXJJqaSFCKcW2S+HPq5KjC4eIN8JkgkPBkGbEaqKeG1HucWMcRMSASOt9NJsu4N9V0kNc60l2w83aD1UjG44ta1jXEnJlqFpDg4uLrZrg5Q/LI6hZtylK2OklSLh/EWuAyNJb5QRtBB8lyhiCCHMcR1Bg/voUzhH1KrS99OP7TaNZM7+q41zS6Jynk6x9NilKEo82EZRZbnjtRtNzn1Cco1Ly0xytY+UKmZ2ir1DDajgOrjp5hoVfxOt/MDCQWiJHN3L980+W5SS85SAXZRy9CPut4SqNyMpK3USwfxWs0S6sR5Au/Oyi/wDWqwPxuPXM4fSU7RDKtMPaCDoRmzG3mD+ykVqUbx5j25IeRdAosGdoa39VQ+VV4909/wDJam/eDyqT92qG90WyhJFQbN9il7GGgsaXad4OtbzzH8ivROxHHu/Dmm5bEEzPK8leUyOR+6238PMcxlXJcF9hbXqT6KozticT01CELpJKLtLmAzNy2a6C7QOjwk/vdZLG8QzATUbdwIY1okDIcwd5HRantKHSLNIyujN8OaLArE1a4JaKjaQlxkQJyBpJdY+GCPqvOzS+TSN4cCBioOrtTFmiPi6+V45clTYLAOoOzNMukQ5wBIEybEXJvex6qyw4a5rSImTfe07qdTpC3vb7LllJrY1RU8ax4pYepWdTe8tguBJAeCWtlxuWRM2vrqsRxfiVPEgVqbQwn/uN1y1DqQdw6J8yV6lUwrXNLXNlrgQQYIIOohY/H9k8LhKdWo0vyvhuV1wzMYlpibTvOg5X2w5I1T5IlH6M9wXgxrVXBjvgaSd5ENJ9rz5K1wlXF4J4e3M3VtiDrsdYJFwevVOfwwLnYqqxkmkxprPAAL3CkfA1o3JLm23yp7t52gbUPgaWU6LcrGvEPc4mXPd/iJOnKea6NTsz02SKXGKlZ7qtQQW2DoDTfW2WCs92jrurS3NInnqf2FM4JxUPwpbHjB84uYJHlHsoOMN2jYAG+k7xupSeu2Pag7PYEU6jaj6barQ4DuyCWmdJABN9re69S4r2hZh6IqQ1k5bDwgOdFtLx0n0WG4fiHNpeE5d83LkRvpZV3FsScZWo0W3ZhqbnPM2NTMTJ6Nblt1KpQ9joly0or+OdrMTVrF9MkO6R/wCoF4TVDtHjTr4AQAXZDf1dM+igcRr0ActFpqOjxHRs7kGJ1U3C9p35misJFswnLmGl3AAzG/MAmSulwVcGepm54NxGlTpCo6uXuJgzLr7/AMsABo8lRY/HB9ao9sEFxcLRbKLwbi8m6vazMJxCgDQysxDDZ3hb3gNyyuAB1ioBqBO85Ph1R7qwAkNkl4JBjJMm9hpErnWODtrn6No5XF7o0OJ4eaWFGY/zHuDqgJEsGQljDeS65ceUtCvuzuKOEwrXtxNGh3tNjslaD44+KDcSOXMbBVPavAkNpPeRSYGHwknPEkmo5seEutqZsLWXmHFsayuS4OOedCIBEdLTM+YKMEdV2LJL6PpDg+Mo1zmZXpVqjonI8EjnaZA6LIfxT4CKVQVG/DUBP9rh8Q8jIPuvE6dICHAkG2V4tDtxbQ+q1XCuOYqvVpUa9Z1Q/Cw1HFwMiGiT1i62ljVGcZ0zVYXs5XrUWVKdBzmktFt3XvlHy6X6rb8F7CMYyk/EMzOzEvYDIDAPA0jzgnrZeWUeP93Wdh8T/Ly2aSXFk7ZxIhp/qEQvQOxnHKIqvD+Id3l8NXDYioHXG9Oo54BGhBA0MFZ48aTs0nlbVHpv4WmW5QxuXkAAPZYrtHwLCd62m4Q54cbbW8InYTGuvmbv43+IuCptIZVbVeTYUyHBuwzPkNF9pXm3HO2WXvHtcX16zSwEmzGHUgHQ8vVbvgy2I3Cq9JlKXNbnFd9EuA1yn4rmzYKseNYUHu8wMZ4JtpBtPWFWcEwZbhGVSJJc/KDpYATHUgqWKzqlBoMEk5ByBLzeNiGgR5rifNm64pD/AAVpDnZWxTLM3K4IDZ6kT7Js8TDqeao0tMxlHntPRRqlQteCJADS0gb6mPoE3WqudSuADny2+hv+7JL5DfxGsM9z2vaXEE3beeRLeliF3vHtbcS4GDN5HNPOIZVYIlpBDv7TBPr+ibqgd5UgyIbHWbH9VvKCUbMVNt0T6NPMwO2P6q77J0ScVSjZzTPISqThT/5Z8/yv+S2/YHBg1M0aQQfLZYR/fRq/2noyEIXomBn+1lPPSLQCTBMATYC/71XnVfCDMXMacstB8AF8vXmQV6lxekSCA4szNcJmADFisRWpvBGZ4dfZ+a8G8fmvO8iNM3xvYpCcsQbyJG8+K1gNza51Kep4qo3xba+KwjnfZPF1NomsQGNJkmAAfFBnWVQ8YrVOIPFLDTTw7PjqOB/mHXKOgF4Otlhps0snVO0NIHxYimOlvyBVF2v7U0atB1GmS8uLZdBAGUzIm+yvKnY/CuEuYS618xG0aA28kzieAcPw7c1d5a3aXOvvYC59FcVBPYl2ZDsbxH8JX78FxyscS0EtzgCS0kA2kDZV/bLiZxdY1hYVXOdl/pMwWk7kAC6vOL8VwzwKGCwxy5pNZwmo7oNw3oT6BHCOxFV2WpXAbTzXGYZiN/CLg+cLpUkt2Z10ij4Ex1O5IIdqOXIq6xDHOFg4gbiSG6/e3stUyjSpNIpsZkgi7RIMbk3+qZp0KlKs8Go3wBoJpzlfnBIBEwYj96rOWRN2NQZH4Vwcvpudn8TRIYd3RLcwOl1lMA0NfiGFzQ5x7wEnK54eADTaZiGkmZM+GwuY3tPGFpsPcD9wsx2h4ZUDu+YRAdm0s3M6T9dD10V4cm5OSOxR4XsqajslNzmayYzgbat1Hss5jWupudTeQ4tJGYXBjQg7hei8Fa51R1VrS1mQgkAlocQARPKxWDxbM9UAXAyg9coBd+a609zHoepDuqQd8z9PzW0/hdV/+zkLWvcYcGuOUDIc2Y2MxYidwslxh7alYEAhoAyt2DRsDvomOCcbrYWuKtP4xNiJBB1BSmnKLSCOztnov8Rm1i52Wlnc4XAOrQTfxfEbCwXm7MeXVA11O4MXuR6OBOq23D/4lZnEYinAI6uEk/ER/wA+STxLh2HxJFek4MJMOcS0SYsIJBLvSfoufE5YvjJf7NZVPdMwpnvalNsBrjptIu36yJ6q0w9J1I03fOwgjplMgSr7H9lXUKTcQ4irRLoIHxsB+F7Zv0y87byq3iVPLZoM7Tu06FdKkpLYydo9A7ScJwmKoDEVcrWuDXNqfCQHAEDqen6rz53Ytzi19I5qTy4NcAXAZSQZGsSPZTeEcIr41wZnIp0meEvnI2NA0RqZ9lqexVQhtam+M7Ks5eUiCR6g6fmuacnji6ZpFanuitwPZSmxgIILw4TLS3K0G78pNwJB8rqBj+ydVry9zs3IsIcekA7LTdqsQxoaGvJqyIa0zDd8zR08im+zorFpFRrgy2Uu1i9oNyAplNuKkioxV0Zv8XjKDWU3R3TrNzsGgBIEyNOpVgybEscA7xW5+m6k8Vw/fVm04/l05c4j53xoPIanqpIfIt4Y26eWyzlLbguK35Ks1h8wIl9nTcTtB5JulbvKZnMHB4sbgan8/VTsbTzwH8wb3uLfbZR3YYl0hwMbXHrrf1TjOK5FKMmMtxDPxHiMAZRJ03n7/RSOK4QMdnixEQNdZnyTtDh7KfiAl2osCB5SpDXW8fiEzDjm0TedNUJYmmRuG4Avh0ljToNSdrr07sEQGkAdJ3t+SxX4hziGtbExt+ui9G7J8P7umHEySNU8W87CTpUaBCELuMiDxPTTNZxyzGYgWE+6zHEsG1oLw1rGTmzTq3IXE8xG61mMqeEgAkwTpOg+6zpxRa5xFGLgSRHy3tvMErj8lpK2a47PNqw/G1Mo/wC20ugwHCJdBd4pDiItFgddVosNhhTaGNHhH16lWzq5JjK0CSYBjnsG2903WpzZpDfqT7iy4Z5I8WbpP6KvE4ttNjn1HZQ0SfLpzPRZJnBfxr3YnFuc0OI7qlMZafXmSI9zrZXDc2JrkCX0WMcWzaTIYXtjeSY6QbSl8Ye4/PTZFgNIAsLAqoz08cg1fI5hKNKkA2k0MiNNbWuTc25prFYpozeK5Og+6oauKeDHeBxOzR+cLjcG91zPqVddtkfwTMVj27Wzaj6+8qO2uAZn3MknqUDg+bc+gKZ4vR7kMawE1HkBrYk5d3kbDYTqU1pbpCbaEcQ4uWWZ4nnRvLqeQ+6gUG4okOdU6uY8gh4BnKW/KDor/g/Zvu/FWk1Cbzr/AMqxPZ95k90XC0DMGwPM6non7oQ2QtDe7IPHOLUxhyyk2o1opPYwMMQ05nnvTJkB7+QnJO9sQMNUq0w+jR8LbucQJJgaReBf32Wx7V8IdRoBhYc1SQNPhaAXnXSLf5gran2aqU6VMMp5md206xcgE9dT6ytoZdMb+yJx1Ojy4VyWlndPl1i7OIF5kDL9yrvgPZOQHVauTMJECXEbRewWkq9nnTmNGPR0epiCjE0ntIzNMCfRVLyb2iKOKuSLS7O4UO8b6rv9In1hWGM4fSNLLRAbkIcJOskAzudQq2riJvKQ7FxEOt++Sxk5y5ZotKLrDVw/DPouk3qNDj1Mgx0cfojENo0KTPCK2VjXZnZQWmbsNpMba6clRNxoH5WtCW7ipNjHsNE4xaQm02aXAcSFRoewxs4XseXUbyqzEzTxjatKS45Q9oGbNcA2HxWy26KFTxkNsBzsAL9YU/h2KpjxOBJjoR1PmpSUW2D3LPD8QpVqjsrO7c65dkDbnaRe2gGlvdzui0yHG3XVVeIrUXPD8lxEHMbR99ExW4vEgX/TzUONvYq9txVVxZVzNd4XEhwyh2WXSfMbpt9YGCBc/QqrqY4STPWxQOJWgGPzWmmT6JtIshVMEe/RMF0kDmq19cyUtla41CNFBrLQ1nAgTZOyZv6KtptOs3UvDVHDTL/mk39ws2qLVl7w10vb4ZuLC8r1vh7pZpHJeS8NxLwfAW5rfLe/K/1XqvBC80Wd58UX0/JdHjO2Z5FROQhC7TIh8QOUEyR4XExNwBpbfS+ypeKUzIyuJcC0OB8QBc0kZZcL2+oV5iKvkMp1LoifMbpltNrreEySbOzXjUiOixzY/ZBxKhKnZi6z3sJBLiJdeAOdgANvVNVMYHMLXF2VwLSBaxEE2hXNbAy67THVsC4+V0KNV4QJvPT9/wC68HJBxlR3wnFopMFgKDQQ1t3QHEmCQ0QBbQAbdEurwrDwf5QH+Iz/ALfdWruFxfMfomXYYg/EZv5fRTrkux1Eit4Qz/xta2+lotrG6k0sBEeGR5jbXZLOHOsxzO/u0j6pPit4jrMAzO17SRfSYRd8h/A/SptBkEepIH2VNw/s7WOJ/E16wPizZWzBc2zYJHha0aAa2k87Sq4xcaecfdcGJIESfUE67ajT2VRyygmkTLGpEytlJuWzvf8A2TFR7wf5bGO6z9LBJp4jUwxzr6tP7/5TbsZUEZQ0eTRZQqsqmY/tdWrVcVQpvBztysptZeTXJzZpM/CzlYDqrnGYHHRBloAAFhMRA6kAWupr+8LxUA/mRlz5BMaAB5vpI9Su97Vc7L31SeWYW0689rrrlnuKS6MVidtsoh2ZxL7PrwTz/wBlExnZxtMePE35fFfym41WorcNqEeN9Q3HzEaaRY81Dq8GY46uk2jMJcY2JaeRRHO1y/6G8aMTXwLfkc53m2Pa6R/00j4p8t1uKHCabdBPnH3iIUt2DotygtLXXggNN5jkT9tNlX6utkT6UebPwZ6+v/CcbgnEae8/eLLZNwDxTzZqZM3OZzR1mAQDPlpoon4Uk5TNjo0GbHTKQStV5Nk+gzFLDuBjn5H805Uwrm2Nj6m3oFrfwwAgUrzF3NIEXJMO023PSEzVoN3FgLlpy3OognSOu6n9RY/TRlnUXHUmOoKQabbSJ5yZ8iAAIt5rQENhvwDq8h35BRS6kDMtn+6B5ZRt5rRZrJ9ZUVMIx3IT5JzDcPbEjb5oVpUeALFt4u3y5iSmW1LkyZ6gn76Je1tB6yE7Cncz6Qkfgo3Vi+o0i0G+5iD5Dz+qjvcNNp1mwH11PRCmwcBpmEAUmnBgCbG/Tn63Fkmnh32Pwg5rvOTbXxWPQ+afwuFDg4BzSTDvBUb4QDHwm+k2kb7Si75FwansdSmu3Q62MzEW8l6s1oAgLBdiOzRYS94d4v6onKMoadSbgT6rfBdnjx0ozm7YIQhdBAh1IG5HRKhdQgBp2HaflHsmKmDH7t9gpiFnPFGfKGm0Uj8KB+pB+6YqYZukD0stCWgpt2Gadvy+y45eBF8Giyszr8EL/FptA/RQnU2Aic45WnTyWsfhGn8t48lHdw/l9fOdFhPwZJfEuOb7MdiQyJOdt9yW2+hOyXTAcLRGnyn7K7xPDy2SW76gB039wI9VH/C7gD1BG3T9Vwyxzi6OhTTRXnBOIAuL842Nunkj8OcsZ3tt8sT1lzmk/VWYwlS9hBHNNO4c7Ui40PeOv0SUZfQakRi8w0BwdEAlzTLgBvlLQD1ASRWM2c6OWunUQfeVIZw2fiseQc6PTQ/ROM4aP2XG/qU3YrRCfj3tiA49C0841aD1+iS/GkyC07WLNPWFYu4XuGezP1lNVOEukFrXCOQy/wD5S0yfTGpIq31TchoPoL+RiyQys+CMo9Db/wBrTKuP+lVdSHfWfpCXT4M4mXA8rEke1vzQsM/8WP2oy2Nc4HM5p0jfT1smmsJAhgA3MQB6jTmtfV4QXEDLI00gj3abaJNLso3YNbyHLziJWsMGR8IHmj9nm+KFNoLqjibC2Yu5gRz9VGNSlo13K0GxMRtrfT9F6s3sZRN3SddAN/RSW9k8ONnx/e4fmuqPjZq4/szeaH/I8eqUWGwzX/uOg8pXKODEXY/1BFreKdl7VT7N4Yf+ObRcnRS6fDaLbimydJyifdarxcvbIeaHSPF28KebNp1Dfb2tP6KXT7JYhwkU6h6QGwL/ANUA+y9nDQuq14T7kS8/4PKsP2ExJHwtH9zrnzgWPl7qVT/hm513V2tk3DWl3sSQd16Whax8SEfsiWWTMhh+wFBsZnOdHOL73EdArTDdk8GwQ2gzY/CDcGQfOVdoWyxQXCM7YilSDRDRAS1xdViBCEJgCEIQAIQhAAhC4SgDqFyVzN0StAKXMo5LmbouyjYDndjkPZIOHZ/S32CclBKlxi+h2xr8Kz+hv+kJwNA0CJKC7omklwgFLmVcBKUnyITlSkLhTA6hJkoukApCSZRdFgKQkiV1FgdQk3XBKLAWhJuhs7osBSEITAEIQgAQhCABCEIAEIQgAQhCABCEIAEIQgAQhCABCEIAEIQgAQhCABCEIAEIQgAQhCABCEIAEIQgAQhCABCEIAEIQg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6" name="AutoShape 10" descr="data:image/jpeg;base64,/9j/4AAQSkZJRgABAQAAAQABAAD/2wCEAAkGBxMTEhUUEhQWFhUWFxUYGBYXGBoVGhcXFxUXGBYXGBcYHCggGBwlGxgYITEhJSkrLi4uGB8zODQsNygtLisBCgoKDg0OGxAQGiwkHyQsLCwsLCwsLCwvLCwsLCwsLCwsLCwsLCwsLCwsLCwsLCwsLCwsLCwsLCwsLCwsLCwsLP/AABEIAMEBBgMBIgACEQEDEQH/xAAcAAABBQEBAQAAAAAAAAAAAAAAAgMEBQYBBwj/xAA+EAABAwIEAwYEBAQFBAMAAAABAAIRAyEEEjFBBVFhBhMicYGRMkKhsRTB0fAHI1JyYoKS4fEVM0OiFiTC/8QAGQEAAwEBAQAAAAAAAAAAAAAAAAECAwQF/8QAKBEAAgIBBAICAQQDAAAAAAAAAAECEQMSITFBBBMiUWEUMnGhUoHw/9oADAMBAAIRAxEAPwD3ABdQhIAQhCABCEJgCEJLnoAUhMOeU3BGlkrAlEptldpMA3CgV2uN5PkLJtggWF9/PrzU6h0Wz3QJXG1Qd1CoVXRseqW5wIu32t9ktQUSu9C6x8iQouXlEJTS4aRHJGphRILwNUnvhzUd2KixF9k2cTOnsjUwJjawXRUCgArpqQnbAsMwRKre/XBik7EWWYIDwq8YiU42oi2MnSuEqOysl57aotiHghNCqE5KdgdQhCABCEIoAQhCYAhcJXA8HQhIBSE06qNJE8lzMlYDy4Smi5czJNjocckQlFJCAOEolKhdyIAZqhJFHdSQ1BCGgI9KnqE4+iSDFiuVHwkOxVt5U7DIFYlhE2J6obijsZScVUDtRooYaOSQEjFVi6JCap1bzoV0tTLtUATW1wTqnnOEKvauvCdhQp9bVMh55rjgm3KiR6nWPNPtxRVeClgosCeMSpVOsSJVYAn8JV2myYywNUFcY4zqU06BdFN07oEWFKvsU+CqsOIMFS6FWNUICUhcBXVQAhCEARsbNojR13aCBYnp+qjUXGRJYf7SORuYAsn8foLAm9nWERck8oUXDO8Q+ADmxxcCYPhM6c/RS2NHaE95vF+cb9Y+nLkpwCrcMR3m03/pnfWBPurUFS2M5lXQ1dzLoKKEC5C6iU6+xBC6kkrgRYxSS4JaE2hESuFFLjcKwrCygVYF1mUV9QzbqkPCmuaDdRqzRbWLoAYlNvfBvMcwJ94T4AXDCQxFKsOYKdzhV9TFA12US0gZDUDtnFrgMvSJlWLWJgNOITTlNFEEWsQmHiEWIYCCEooDZRYUJJXQMqU0XS3NJ1BhWmI7+IkCdQlUq0FMOJccoEfRDGRrsmBZh8wVJY6VV0ndE7SrHmgRdYd+yfVfh6uhU8FNAdQhCYETHtmLTMiNJBF77eai4dkuBg3MySDJAIAtpAJUrH05HoQRMGDrB5qJSHi+bUSXRchpgeG2hlQxocpM/mXO5Me/6hTpCrMM4594udLb/wCG/up0qRjkIBTJcUd4gCUCqDtnxZ2HoZmszB2ZhMxlLmEMJuLZoTnG+OUsJT7yrmy6DK0uk8p0HqRoUzgO0OExjC1tRjg7wup1Ia4z/hdqL6hEnaq9wS7oV2IxNSrgqLqpzOhwmZkNc5rSTuYAlX5K8qdVfwuqTRk0XQTSdvGrTbw1G8xrI1W7wHGqdZjX0yS1wBHhdbztAO3ophPrtFSj30XLXSlFQG1Ut9cj9VpqIoeqPChVhK4XpTTZSMjFiQ5nspFQhID0UAw2mE3kvcKU7VJAtdFAZjtZiRQ7iuGl2SrlIBAJZUY4OF7WAB6xCucLWFVjalMyxzQ4EHUET+wm+LvwzmmjXcwB40dqOTgdiNQVku0XZZuEoGtQxD2QAMvil7zYBhZeSdjI6hQ7W5Spo2xcdEzVkagrzWj2lc2iWYzF1KRc4Q0tzVckGZcBLQf8TpiLc9dgMLXpU2Nw3cGkYJc59R7nZtXZrAzrshSvoTRa5zsF1taNl0SQJid4kD0lJc2yoQ4MRfQCE735MAapilRT5EKkIXUB9lGdcpzvdoSXxt69EwHWVAbLoCh03QbXT2fmlYFxhlY0TZUuDrSQrjDiypAPIQhUIg8Sm0DMb+HSfXbzUKmQCPFDifgJzgHlnGh81L4m0WLvhhwNpPiG07qHRqNiJJA1BaG29N9PdQMMLUl8xE9PPfTZT5UKg4d5ALdXDW9pm0W05qZVeGtLjoBJ9PNJgdKreNcYp4Wnnfckwxg1e6JgcgNzsp1euxjcz3ta3m5waPclee9r3N4i5rMH31R7Jb3gaPw5BMu/muIggj4mzsL2USbrYpVe5Rdpu0FTEGk7EFwpVHOFKhTdkD8sBzi9wIiSGgkEkkgAQVY9jO0HDXnuK+EZh3ONnVXCoHOFspqODS08gBBWI7d4LGU20mYpjx3IcxjzduR+X4ags6MotNhNgo+Moh7Wy2xg+eh/fms7Uas0pvg9A/iBxek5wwmGlxaWyZLy6oPCym1ziTaducc1vuB8M/DYelR1yN8R1l58Tz6uJXhVSrUpVKVWm7K8QWmAcrm6WOoWuw38THvY1tV+Sro8MgGefisGnUX3SjNby5CUa+J6sAVH4pjRQpOe4gQDE/M6LADe6z+FbUqgO/EVYNxD7R/ldCj4/hbe6qFznVCBILjmIg7HUC6h+T+AWP8AJcdn+Ktr02S4d6AA5ps4x80bzrIVR217eU+HOZTNJ1Wo9uaA4NDWgx4jcybwI2VLhQaZa9ohzTIJusj2wrGrWc+qC94eDJGrQAIa3SQ33hPHnvYHjpno3Z7+IWDxmbKXUnN+WqGibXIc0kW6kK/wXEaVZzm0nB+UDM5plgJ0GbQmL2mN4svnF1CqyqKuHzNc2DnY4tETETzk8zrfp6z2Z7WO7lrald7X7isWu/01C3xc4stnOuSHFPg2fHMTWp05w9MVHkxeYFiZMXi0eqzHEe1Qc3ui+o1zx8WHpPc4EXyg8zpzU0Y2s9sd6S1wg2boQeQWb7Q1WYduWm0mpIIMwG76i7jr5ekKY5LewONIgGviCHvy1w8GGvrsa5xDQRID5mBzH2VlW7RVK+DBbUc2vRLS4tAYHU3HKXANJgC0m3VR+G0K2OoOc9xsSHmYAAvDJnMMvxTHK+1IKgpGpBOUF4BtEHM2Da5LYNvzRka00wxxbdoqOP4WpXLKmIqlxAAb4RJA+Z8anmjsxiK+HqNbTeS17oIAhwmwyuAMjpHttZYzhVRtKnXqWFR4AaLkDbMdidY6eirqngqy03bBB5EGRcaFRCTWzLlFPdHr+CfULRnbld1m/v8AqfNTG051WZpYqpAIqPAMHXorDhOIqEvBc51tzMEGD5ahaRyJuiHGi474Cy4MQIKiPnkmyVoiCYarj8IkBNVJ+Z2X/CFEMrhBTAceGTEn0/VSKZFo2UXuHG4afZLw1NxOn0/2SoC+wJuFdUDZUGAedtf3zV7QKpIB5CEKxFVxzFtptkuIs4SIJaSLOgnb81kOJ9pKZBZTcXFzmuLvhyhrQDfUkkD2Vx2truHhFTJN47vP6yszRwReRmqh15jJkIsb9Vx5ctNpGsI9iKXaJ5LXNDpD3uAOsvzZpAGhuQZ5qRxHtRXdTdnDWUwJcY2EbzJv907TwrGmPFEzMmD8VomNVn+1XE2wcMwtz1C1rnTDaYJ3PPSw0HWAsdcnsaUiLxXEfiGjNVd3jabAyjMB1F8OIbtms0wf6FVYXtBiKDMlItbl+IZGkh0R8zfD7KwxPBSajS6oBADbyBmAAaNLAi/rB2Jq+LyWVAC3vGGwLpLqeog/N0VxluQ0WeG7VYqpSdSdiQWOaQ6nVoteC2CIaWgWjy9E9i8AxzM2HaRAEsix5lgklu5yyViuGYsH4hdtyNJH6rX4DEvEd2x7hf4cxtzmIt+SWWLkVjkolBi3zBJuLR97LmE4IzEOLs0OENiLGQSLz8Q13SsY97qpaWOa4mSXCJ3JPmrLD4RofTDxDRcl0tkn5jO2np5oXxRWTdl9guIvw9LI3JDOQ3m+/wBEs9oMQXFsCDY21GuumqpeLdosMwRSaKjhE5BDB5n9JT3BamKxFJ1WlSpENJAHiLptoJErKpPdjTih/H8TNJwLn+OoSG0wJ1IvBsBaJTPFuKVTDHkFoLZAFi6QcpiJA5Dqinw8tZUrPzPxMCzmjwiYORu0DbZReHcMq1SDkyAfNUn3a06n2RSQ1uIeyk4Pa1jmueWwSfhYCHOAMXlwt0HUqJi2xDXnoJ091cV+BvDWuY5zyIJB1Gk5QLen1VPXpZhLpJH3G0Jxdu7B7KkXXZvHm1BxyOHwxYP1Mf3fdW+O4a7EVKVIWc6Gl8TAn2sJN+ixLaT4ObRuh+YETEHlI+i9A7D8TFU0M1Q95cHwmC+S0S6Iu0g+fmrSalaM3WmjS8fwlLB8PNKmIaQGTuZMkk7kn7rzVr6ObvC1xeAYEeAvuA8iddD6L0Dt9hH1KeQOvYsaJJlu5O3LdeTcRDqUEOM7tn6rXJJqaSFCKcW2S+HPq5KjC4eIN8JkgkPBkGbEaqKeG1HucWMcRMSASOt9NJsu4N9V0kNc60l2w83aD1UjG44ta1jXEnJlqFpDg4uLrZrg5Q/LI6hZtylK2OklSLh/EWuAyNJb5QRtBB8lyhiCCHMcR1Bg/voUzhH1KrS99OP7TaNZM7+q41zS6Jynk6x9NilKEo82EZRZbnjtRtNzn1Cco1Ly0xytY+UKmZ2ir1DDajgOrjp5hoVfxOt/MDCQWiJHN3L980+W5SS85SAXZRy9CPut4SqNyMpK3USwfxWs0S6sR5Au/Oyi/wDWqwPxuPXM4fSU7RDKtMPaCDoRmzG3mD+ykVqUbx5j25IeRdAosGdoa39VQ+VV4909/wDJam/eDyqT92qG90WyhJFQbN9il7GGgsaXad4OtbzzH8ivROxHHu/Dmm5bEEzPK8leUyOR+6238PMcxlXJcF9hbXqT6KozticT01CELpJKLtLmAzNy2a6C7QOjwk/vdZLG8QzATUbdwIY1okDIcwd5HRantKHSLNIyujN8OaLArE1a4JaKjaQlxkQJyBpJdY+GCPqvOzS+TSN4cCBioOrtTFmiPi6+V45clTYLAOoOzNMukQ5wBIEybEXJvex6qyw4a5rSImTfe07qdTpC3vb7LllJrY1RU8ax4pYepWdTe8tguBJAeCWtlxuWRM2vrqsRxfiVPEgVqbQwn/uN1y1DqQdw6J8yV6lUwrXNLXNlrgQQYIIOohY/H9k8LhKdWo0vyvhuV1wzMYlpibTvOg5X2w5I1T5IlH6M9wXgxrVXBjvgaSd5ENJ9rz5K1wlXF4J4e3M3VtiDrsdYJFwevVOfwwLnYqqxkmkxprPAAL3CkfA1o3JLm23yp7t52gbUPgaWU6LcrGvEPc4mXPd/iJOnKea6NTsz02SKXGKlZ7qtQQW2DoDTfW2WCs92jrurS3NInnqf2FM4JxUPwpbHjB84uYJHlHsoOMN2jYAG+k7xupSeu2Pag7PYEU6jaj6barQ4DuyCWmdJABN9re69S4r2hZh6IqQ1k5bDwgOdFtLx0n0WG4fiHNpeE5d83LkRvpZV3FsScZWo0W3ZhqbnPM2NTMTJ6Nblt1KpQ9joly0or+OdrMTVrF9MkO6R/wCoF4TVDtHjTr4AQAXZDf1dM+igcRr0ActFpqOjxHRs7kGJ1U3C9p35misJFswnLmGl3AAzG/MAmSulwVcGepm54NxGlTpCo6uXuJgzLr7/AMsABo8lRY/HB9ao9sEFxcLRbKLwbi8m6vazMJxCgDQysxDDZ3hb3gNyyuAB1ioBqBO85Ph1R7qwAkNkl4JBjJMm9hpErnWODtrn6No5XF7o0OJ4eaWFGY/zHuDqgJEsGQljDeS65ceUtCvuzuKOEwrXtxNGh3tNjslaD44+KDcSOXMbBVPavAkNpPeRSYGHwknPEkmo5seEutqZsLWXmHFsayuS4OOedCIBEdLTM+YKMEdV2LJL6PpDg+Mo1zmZXpVqjonI8EjnaZA6LIfxT4CKVQVG/DUBP9rh8Q8jIPuvE6dICHAkG2V4tDtxbQ+q1XCuOYqvVpUa9Z1Q/Cw1HFwMiGiT1i62ljVGcZ0zVYXs5XrUWVKdBzmktFt3XvlHy6X6rb8F7CMYyk/EMzOzEvYDIDAPA0jzgnrZeWUeP93Wdh8T/Ly2aSXFk7ZxIhp/qEQvQOxnHKIqvD+Id3l8NXDYioHXG9Oo54BGhBA0MFZ48aTs0nlbVHpv4WmW5QxuXkAAPZYrtHwLCd62m4Q54cbbW8InYTGuvmbv43+IuCptIZVbVeTYUyHBuwzPkNF9pXm3HO2WXvHtcX16zSwEmzGHUgHQ8vVbvgy2I3Cq9JlKXNbnFd9EuA1yn4rmzYKseNYUHu8wMZ4JtpBtPWFWcEwZbhGVSJJc/KDpYATHUgqWKzqlBoMEk5ByBLzeNiGgR5rifNm64pD/AAVpDnZWxTLM3K4IDZ6kT7Js8TDqeao0tMxlHntPRRqlQteCJADS0gb6mPoE3WqudSuADny2+hv+7JL5DfxGsM9z2vaXEE3beeRLeliF3vHtbcS4GDN5HNPOIZVYIlpBDv7TBPr+ibqgd5UgyIbHWbH9VvKCUbMVNt0T6NPMwO2P6q77J0ScVSjZzTPISqThT/5Z8/yv+S2/YHBg1M0aQQfLZYR/fRq/2noyEIXomBn+1lPPSLQCTBMATYC/71XnVfCDMXMacstB8AF8vXmQV6lxekSCA4szNcJmADFisRWpvBGZ4dfZ+a8G8fmvO8iNM3xvYpCcsQbyJG8+K1gNza51Kep4qo3xba+KwjnfZPF1NomsQGNJkmAAfFBnWVQ8YrVOIPFLDTTw7PjqOB/mHXKOgF4Otlhps0snVO0NIHxYimOlvyBVF2v7U0atB1GmS8uLZdBAGUzIm+yvKnY/CuEuYS618xG0aA28kzieAcPw7c1d5a3aXOvvYC59FcVBPYl2ZDsbxH8JX78FxyscS0EtzgCS0kA2kDZV/bLiZxdY1hYVXOdl/pMwWk7kAC6vOL8VwzwKGCwxy5pNZwmo7oNw3oT6BHCOxFV2WpXAbTzXGYZiN/CLg+cLpUkt2Z10ij4Ex1O5IIdqOXIq6xDHOFg4gbiSG6/e3stUyjSpNIpsZkgi7RIMbk3+qZp0KlKs8Go3wBoJpzlfnBIBEwYj96rOWRN2NQZH4Vwcvpudn8TRIYd3RLcwOl1lMA0NfiGFzQ5x7wEnK54eADTaZiGkmZM+GwuY3tPGFpsPcD9wsx2h4ZUDu+YRAdm0s3M6T9dD10V4cm5OSOxR4XsqajslNzmayYzgbat1Hss5jWupudTeQ4tJGYXBjQg7hei8Fa51R1VrS1mQgkAlocQARPKxWDxbM9UAXAyg9coBd+a609zHoepDuqQd8z9PzW0/hdV/+zkLWvcYcGuOUDIc2Y2MxYidwslxh7alYEAhoAyt2DRsDvomOCcbrYWuKtP4xNiJBB1BSmnKLSCOztnov8Rm1i52Wlnc4XAOrQTfxfEbCwXm7MeXVA11O4MXuR6OBOq23D/4lZnEYinAI6uEk/ER/wA+STxLh2HxJFek4MJMOcS0SYsIJBLvSfoufE5YvjJf7NZVPdMwpnvalNsBrjptIu36yJ6q0w9J1I03fOwgjplMgSr7H9lXUKTcQ4irRLoIHxsB+F7Zv0y87byq3iVPLZoM7Tu06FdKkpLYydo9A7ScJwmKoDEVcrWuDXNqfCQHAEDqen6rz53Ytzi19I5qTy4NcAXAZSQZGsSPZTeEcIr41wZnIp0meEvnI2NA0RqZ9lqexVQhtam+M7Ks5eUiCR6g6fmuacnji6ZpFanuitwPZSmxgIILw4TLS3K0G78pNwJB8rqBj+ydVry9zs3IsIcekA7LTdqsQxoaGvJqyIa0zDd8zR08im+zorFpFRrgy2Uu1i9oNyAplNuKkioxV0Zv8XjKDWU3R3TrNzsGgBIEyNOpVgybEscA7xW5+m6k8Vw/fVm04/l05c4j53xoPIanqpIfIt4Y26eWyzlLbguK35Ks1h8wIl9nTcTtB5JulbvKZnMHB4sbgan8/VTsbTzwH8wb3uLfbZR3YYl0hwMbXHrrf1TjOK5FKMmMtxDPxHiMAZRJ03n7/RSOK4QMdnixEQNdZnyTtDh7KfiAl2osCB5SpDXW8fiEzDjm0TedNUJYmmRuG4Avh0ljToNSdrr07sEQGkAdJ3t+SxX4hziGtbExt+ui9G7J8P7umHEySNU8W87CTpUaBCELuMiDxPTTNZxyzGYgWE+6zHEsG1oLw1rGTmzTq3IXE8xG61mMqeEgAkwTpOg+6zpxRa5xFGLgSRHy3tvMErj8lpK2a47PNqw/G1Mo/wC20ugwHCJdBd4pDiItFgddVosNhhTaGNHhH16lWzq5JjK0CSYBjnsG2903WpzZpDfqT7iy4Z5I8WbpP6KvE4ttNjn1HZQ0SfLpzPRZJnBfxr3YnFuc0OI7qlMZafXmSI9zrZXDc2JrkCX0WMcWzaTIYXtjeSY6QbSl8Ye4/PTZFgNIAsLAqoz08cg1fI5hKNKkA2k0MiNNbWuTc25prFYpozeK5Og+6oauKeDHeBxOzR+cLjcG91zPqVddtkfwTMVj27Wzaj6+8qO2uAZn3MknqUDg+bc+gKZ4vR7kMawE1HkBrYk5d3kbDYTqU1pbpCbaEcQ4uWWZ4nnRvLqeQ+6gUG4okOdU6uY8gh4BnKW/KDor/g/Zvu/FWk1Cbzr/AMqxPZ95k90XC0DMGwPM6non7oQ2QtDe7IPHOLUxhyyk2o1opPYwMMQ05nnvTJkB7+QnJO9sQMNUq0w+jR8LbucQJJgaReBf32Wx7V8IdRoBhYc1SQNPhaAXnXSLf5gran2aqU6VMMp5md206xcgE9dT6ytoZdMb+yJx1Ojy4VyWlndPl1i7OIF5kDL9yrvgPZOQHVauTMJECXEbRewWkq9nnTmNGPR0epiCjE0ntIzNMCfRVLyb2iKOKuSLS7O4UO8b6rv9In1hWGM4fSNLLRAbkIcJOskAzudQq2riJvKQ7FxEOt++Sxk5y5ZotKLrDVw/DPouk3qNDj1Mgx0cfojENo0KTPCK2VjXZnZQWmbsNpMba6clRNxoH5WtCW7ipNjHsNE4xaQm02aXAcSFRoewxs4XseXUbyqzEzTxjatKS45Q9oGbNcA2HxWy26KFTxkNsBzsAL9YU/h2KpjxOBJjoR1PmpSUW2D3LPD8QpVqjsrO7c65dkDbnaRe2gGlvdzui0yHG3XVVeIrUXPD8lxEHMbR99ExW4vEgX/TzUONvYq9txVVxZVzNd4XEhwyh2WXSfMbpt9YGCBc/QqrqY4STPWxQOJWgGPzWmmT6JtIshVMEe/RMF0kDmq19cyUtla41CNFBrLQ1nAgTZOyZv6KtptOs3UvDVHDTL/mk39ws2qLVl7w10vb4ZuLC8r1vh7pZpHJeS8NxLwfAW5rfLe/K/1XqvBC80Wd58UX0/JdHjO2Z5FROQhC7TIh8QOUEyR4XExNwBpbfS+ypeKUzIyuJcC0OB8QBc0kZZcL2+oV5iKvkMp1LoifMbpltNrreEySbOzXjUiOixzY/ZBxKhKnZi6z3sJBLiJdeAOdgANvVNVMYHMLXF2VwLSBaxEE2hXNbAy67THVsC4+V0KNV4QJvPT9/wC68HJBxlR3wnFopMFgKDQQ1t3QHEmCQ0QBbQAbdEurwrDwf5QH+Iz/ALfdWruFxfMfomXYYg/EZv5fRTrkux1Eit4Qz/xta2+lotrG6k0sBEeGR5jbXZLOHOsxzO/u0j6pPit4jrMAzO17SRfSYRd8h/A/SptBkEepIH2VNw/s7WOJ/E16wPizZWzBc2zYJHha0aAa2k87Sq4xcaecfdcGJIESfUE67ajT2VRyygmkTLGpEytlJuWzvf8A2TFR7wf5bGO6z9LBJp4jUwxzr6tP7/5TbsZUEZQ0eTRZQqsqmY/tdWrVcVQpvBztysptZeTXJzZpM/CzlYDqrnGYHHRBloAAFhMRA6kAWupr+8LxUA/mRlz5BMaAB5vpI9Su97Vc7L31SeWYW0689rrrlnuKS6MVidtsoh2ZxL7PrwTz/wBlExnZxtMePE35fFfym41WorcNqEeN9Q3HzEaaRY81Dq8GY46uk2jMJcY2JaeRRHO1y/6G8aMTXwLfkc53m2Pa6R/00j4p8t1uKHCabdBPnH3iIUt2DotygtLXXggNN5jkT9tNlX6utkT6UebPwZ6+v/CcbgnEae8/eLLZNwDxTzZqZM3OZzR1mAQDPlpoon4Uk5TNjo0GbHTKQStV5Nk+gzFLDuBjn5H805Uwrm2Nj6m3oFrfwwAgUrzF3NIEXJMO023PSEzVoN3FgLlpy3OognSOu6n9RY/TRlnUXHUmOoKQabbSJ5yZ8iAAIt5rQENhvwDq8h35BRS6kDMtn+6B5ZRt5rRZrJ9ZUVMIx3IT5JzDcPbEjb5oVpUeALFt4u3y5iSmW1LkyZ6gn76Je1tB6yE7Cncz6Qkfgo3Vi+o0i0G+5iD5Dz+qjvcNNp1mwH11PRCmwcBpmEAUmnBgCbG/Tn63Fkmnh32Pwg5rvOTbXxWPQ+afwuFDg4BzSTDvBUb4QDHwm+k2kb7Si75FwansdSmu3Q62MzEW8l6s1oAgLBdiOzRYS94d4v6onKMoadSbgT6rfBdnjx0ozm7YIQhdBAh1IG5HRKhdQgBp2HaflHsmKmDH7t9gpiFnPFGfKGm0Uj8KB+pB+6YqYZukD0stCWgpt2Gadvy+y45eBF8Giyszr8EL/FptA/RQnU2Aic45WnTyWsfhGn8t48lHdw/l9fOdFhPwZJfEuOb7MdiQyJOdt9yW2+hOyXTAcLRGnyn7K7xPDy2SW76gB039wI9VH/C7gD1BG3T9Vwyxzi6OhTTRXnBOIAuL842Nunkj8OcsZ3tt8sT1lzmk/VWYwlS9hBHNNO4c7Ui40PeOv0SUZfQakRi8w0BwdEAlzTLgBvlLQD1ASRWM2c6OWunUQfeVIZw2fiseQc6PTQ/ROM4aP2XG/qU3YrRCfj3tiA49C0841aD1+iS/GkyC07WLNPWFYu4XuGezP1lNVOEukFrXCOQy/wD5S0yfTGpIq31TchoPoL+RiyQys+CMo9Db/wBrTKuP+lVdSHfWfpCXT4M4mXA8rEke1vzQsM/8WP2oy2Nc4HM5p0jfT1smmsJAhgA3MQB6jTmtfV4QXEDLI00gj3abaJNLso3YNbyHLziJWsMGR8IHmj9nm+KFNoLqjibC2Yu5gRz9VGNSlo13K0GxMRtrfT9F6s3sZRN3SddAN/RSW9k8ONnx/e4fmuqPjZq4/szeaH/I8eqUWGwzX/uOg8pXKODEXY/1BFreKdl7VT7N4Yf+ObRcnRS6fDaLbimydJyifdarxcvbIeaHSPF28KebNp1Dfb2tP6KXT7JYhwkU6h6QGwL/ANUA+y9nDQuq14T7kS8/4PKsP2ExJHwtH9zrnzgWPl7qVT/hm513V2tk3DWl3sSQd16Whax8SEfsiWWTMhh+wFBsZnOdHOL73EdArTDdk8GwQ2gzY/CDcGQfOVdoWyxQXCM7YilSDRDRAS1xdViBCEJgCEIQAIQhAAhC4SgDqFyVzN0StAKXMo5LmbouyjYDndjkPZIOHZ/S32CclBKlxi+h2xr8Kz+hv+kJwNA0CJKC7omklwgFLmVcBKUnyITlSkLhTA6hJkoukApCSZRdFgKQkiV1FgdQk3XBKLAWhJuhs7osBSEITAEIQgAQhCABCEIAEIQgAQhCABCEIAEIQgAQhCABCEIAEIQgAQhCABCEIAEIQgAQhCABCEIAEIQgAQhCABCEIAEIQg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8" name="Picture 12" descr="https://encrypted-tbn3.gstatic.com/images?q=tbn:ANd9GcT2hGoYOGv6ECXaSxp_2qdakTiWqFigcXzpz2YwWBhFfQ71kyshnA"/>
          <p:cNvPicPr>
            <a:picLocks noChangeAspect="1" noChangeArrowheads="1"/>
          </p:cNvPicPr>
          <p:nvPr/>
        </p:nvPicPr>
        <p:blipFill>
          <a:blip r:embed="rId2" cstate="print"/>
          <a:srcRect/>
          <a:stretch>
            <a:fillRect/>
          </a:stretch>
        </p:blipFill>
        <p:spPr bwMode="auto">
          <a:xfrm>
            <a:off x="2514600" y="2209800"/>
            <a:ext cx="4114800" cy="4114800"/>
          </a:xfrm>
          <a:prstGeom prst="rect">
            <a:avLst/>
          </a:prstGeom>
          <a:noFill/>
        </p:spPr>
      </p:pic>
      <p:sp>
        <p:nvSpPr>
          <p:cNvPr id="10" name="TextBox 9"/>
          <p:cNvSpPr txBox="1"/>
          <p:nvPr/>
        </p:nvSpPr>
        <p:spPr>
          <a:xfrm>
            <a:off x="2971800" y="6096000"/>
            <a:ext cx="3505200" cy="369332"/>
          </a:xfrm>
          <a:prstGeom prst="rect">
            <a:avLst/>
          </a:prstGeom>
          <a:noFill/>
        </p:spPr>
        <p:txBody>
          <a:bodyPr wrap="square" rtlCol="0">
            <a:spAutoFit/>
          </a:bodyPr>
          <a:lstStyle/>
          <a:p>
            <a:pPr algn="ctr"/>
            <a:r>
              <a:rPr lang="en-US" dirty="0" smtClean="0"/>
              <a:t>Sioux Indians Racing Horses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Horseracing's Popularity</a:t>
            </a:r>
            <a:endParaRPr lang="en-US" dirty="0"/>
          </a:p>
        </p:txBody>
      </p:sp>
      <p:sp>
        <p:nvSpPr>
          <p:cNvPr id="3" name="Content Placeholder 2"/>
          <p:cNvSpPr>
            <a:spLocks noGrp="1"/>
          </p:cNvSpPr>
          <p:nvPr>
            <p:ph idx="1"/>
          </p:nvPr>
        </p:nvSpPr>
        <p:spPr/>
        <p:txBody>
          <a:bodyPr>
            <a:normAutofit/>
          </a:bodyPr>
          <a:lstStyle/>
          <a:p>
            <a:r>
              <a:rPr lang="en-US" dirty="0" smtClean="0"/>
              <a:t>From the mid 1600’s up until the Civil War(1865) Horseracing was the most popular sport in America.  Which makes it the most popular sport in United States History!!!?</a:t>
            </a:r>
          </a:p>
        </p:txBody>
      </p:sp>
    </p:spTree>
    <p:extLst>
      <p:ext uri="{BB962C8B-B14F-4D97-AF65-F5344CB8AC3E}">
        <p14:creationId xmlns:p14="http://schemas.microsoft.com/office/powerpoint/2010/main" val="3044094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TotalTime>
  <Words>1735</Words>
  <Application>Microsoft Office PowerPoint</Application>
  <PresentationFormat>On-screen Show (4:3)</PresentationFormat>
  <Paragraphs>152</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Edwardian Script ITC</vt:lpstr>
      <vt:lpstr>Office Theme</vt:lpstr>
      <vt:lpstr>Horse Racing in the United States</vt:lpstr>
      <vt:lpstr>Types of Horses in Horse Racing    Thoroughbreds and Quarter Horses </vt:lpstr>
      <vt:lpstr>What are thoroughbreds?</vt:lpstr>
      <vt:lpstr>What are Quarter horses?</vt:lpstr>
      <vt:lpstr>What is the difference? </vt:lpstr>
      <vt:lpstr>Compare</vt:lpstr>
      <vt:lpstr>How are they raced </vt:lpstr>
      <vt:lpstr>Early History in America</vt:lpstr>
      <vt:lpstr>Horseracing's Popularity</vt:lpstr>
      <vt:lpstr>Horse Racing in the Colonies</vt:lpstr>
      <vt:lpstr>Horse Racing and the Presidents</vt:lpstr>
      <vt:lpstr>Horseracing's Popularity</vt:lpstr>
      <vt:lpstr>PowerPoint Presentation</vt:lpstr>
      <vt:lpstr>PowerPoint Presentation</vt:lpstr>
      <vt:lpstr>Golden Age of Horse Racing 1930-1950</vt:lpstr>
      <vt:lpstr>Horse Racing During the Great Depression</vt:lpstr>
      <vt:lpstr>Horse Racing During the Great Depression</vt:lpstr>
      <vt:lpstr>During the Great Depression</vt:lpstr>
      <vt:lpstr>During the Great Depression</vt:lpstr>
      <vt:lpstr>Horse Racing Resurges </vt:lpstr>
      <vt:lpstr>Gambling on Horses</vt:lpstr>
      <vt:lpstr>Triple Crown</vt:lpstr>
      <vt:lpstr>First Winner</vt:lpstr>
      <vt:lpstr>Sir Barton</vt:lpstr>
      <vt:lpstr>The Winners</vt:lpstr>
      <vt:lpstr>Races</vt:lpstr>
      <vt:lpstr>PowerPoint Presentation</vt:lpstr>
      <vt:lpstr>The Drought</vt:lpstr>
      <vt:lpstr>Kentucky Derby</vt:lpstr>
      <vt:lpstr>Preakness Stakes</vt:lpstr>
      <vt:lpstr>Belmont Stakes</vt:lpstr>
      <vt:lpstr>Famous Horses Hoof-Hearted</vt:lpstr>
      <vt:lpstr>Man o’ War</vt:lpstr>
      <vt:lpstr>War Admiral</vt:lpstr>
      <vt:lpstr>Seabiscuit</vt:lpstr>
      <vt:lpstr>Citation</vt:lpstr>
      <vt:lpstr>Secretariat</vt:lpstr>
      <vt:lpstr>Affirmed</vt:lpstr>
      <vt:lpstr>Horse Racing Today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Horse Racing in the United States</dc:title>
  <dc:creator>kyle.jensen</dc:creator>
  <cp:lastModifiedBy>Kyle Jensen</cp:lastModifiedBy>
  <cp:revision>5</cp:revision>
  <dcterms:created xsi:type="dcterms:W3CDTF">2013-10-08T19:41:37Z</dcterms:created>
  <dcterms:modified xsi:type="dcterms:W3CDTF">2014-02-28T21:56:36Z</dcterms:modified>
</cp:coreProperties>
</file>