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8" r:id="rId3"/>
    <p:sldId id="259" r:id="rId4"/>
    <p:sldId id="260" r:id="rId5"/>
    <p:sldId id="261" r:id="rId6"/>
    <p:sldId id="277" r:id="rId7"/>
    <p:sldId id="278" r:id="rId8"/>
    <p:sldId id="302" r:id="rId9"/>
    <p:sldId id="279" r:id="rId10"/>
    <p:sldId id="281" r:id="rId11"/>
    <p:sldId id="280" r:id="rId12"/>
    <p:sldId id="266" r:id="rId13"/>
    <p:sldId id="282" r:id="rId14"/>
    <p:sldId id="283" r:id="rId15"/>
    <p:sldId id="285" r:id="rId16"/>
    <p:sldId id="284" r:id="rId17"/>
    <p:sldId id="265" r:id="rId18"/>
    <p:sldId id="271" r:id="rId19"/>
    <p:sldId id="299" r:id="rId20"/>
    <p:sldId id="272" r:id="rId21"/>
    <p:sldId id="286" r:id="rId22"/>
    <p:sldId id="275" r:id="rId23"/>
    <p:sldId id="267" r:id="rId24"/>
    <p:sldId id="287" r:id="rId25"/>
    <p:sldId id="288" r:id="rId26"/>
    <p:sldId id="289" r:id="rId27"/>
    <p:sldId id="301" r:id="rId28"/>
    <p:sldId id="294" r:id="rId29"/>
    <p:sldId id="295" r:id="rId30"/>
    <p:sldId id="290" r:id="rId31"/>
    <p:sldId id="300" r:id="rId32"/>
    <p:sldId id="291" r:id="rId33"/>
    <p:sldId id="296" r:id="rId34"/>
    <p:sldId id="292" r:id="rId35"/>
    <p:sldId id="293" r:id="rId36"/>
    <p:sldId id="298" r:id="rId37"/>
    <p:sldId id="297"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CA8E9D1-BF5C-46A3-9AE7-B1AED4AF2AFA}"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5548D-BE9B-4EB5-B3AC-B090F2E1A3CC}"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8E9D1-BF5C-46A3-9AE7-B1AED4AF2AFA}"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5548D-BE9B-4EB5-B3AC-B090F2E1A3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8E9D1-BF5C-46A3-9AE7-B1AED4AF2AFA}" type="datetimeFigureOut">
              <a:rPr lang="en-US" smtClean="0"/>
              <a:t>9/8/2014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C75548D-BE9B-4EB5-B3AC-B090F2E1A3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B6C20B2-90DA-4F15-9DA8-D3876D1FE33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6CC1B8B-71E0-4203-ABCA-CA125ED0EC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8E9D1-BF5C-46A3-9AE7-B1AED4AF2AFA}"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5548D-BE9B-4EB5-B3AC-B090F2E1A3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A8E9D1-BF5C-46A3-9AE7-B1AED4AF2AFA}"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5548D-BE9B-4EB5-B3AC-B090F2E1A3C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A8E9D1-BF5C-46A3-9AE7-B1AED4AF2AFA}"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5548D-BE9B-4EB5-B3AC-B090F2E1A3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A8E9D1-BF5C-46A3-9AE7-B1AED4AF2AFA}"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5548D-BE9B-4EB5-B3AC-B090F2E1A3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A8E9D1-BF5C-46A3-9AE7-B1AED4AF2AFA}"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5548D-BE9B-4EB5-B3AC-B090F2E1A3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E9D1-BF5C-46A3-9AE7-B1AED4AF2AFA}"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5548D-BE9B-4EB5-B3AC-B090F2E1A3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A8E9D1-BF5C-46A3-9AE7-B1AED4AF2AFA}"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5548D-BE9B-4EB5-B3AC-B090F2E1A3C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CA8E9D1-BF5C-46A3-9AE7-B1AED4AF2AFA}" type="datetimeFigureOut">
              <a:rPr lang="en-US" smtClean="0"/>
              <a:t>9/8/2014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C75548D-BE9B-4EB5-B3AC-B090F2E1A3C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CA8E9D1-BF5C-46A3-9AE7-B1AED4AF2AFA}" type="datetimeFigureOut">
              <a:rPr lang="en-US" smtClean="0"/>
              <a:t>9/8/2014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C75548D-BE9B-4EB5-B3AC-B090F2E1A3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CwzjlmBLfrQ"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n.wikipedia.org/wiki/File:Carlos-Smith.jp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grantland.com/features/the-unclaimed-medals-1972-us-men-basketball-team-star-latest-30-30-documentary-series/" TargetMode="External"/><Relationship Id="rId2" Type="http://schemas.openxmlformats.org/officeDocument/2006/relationships/hyperlink" Target="https://www.youtube.com/watch?v=RwZuPi4cbyg" TargetMode="Externa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en.wikipedia.org/wiki/File:1980_Winter_Olympics_emblem.svg"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2.xml"/><Relationship Id="rId4" Type="http://schemas.openxmlformats.org/officeDocument/2006/relationships/image" Target="../media/image58.jpg"/></Relationships>
</file>

<file path=ppt/slides/_rels/slide3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2.xml"/><Relationship Id="rId4" Type="http://schemas.openxmlformats.org/officeDocument/2006/relationships/image" Target="../media/image61.jpg"/></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g"/><Relationship Id="rId7" Type="http://schemas.openxmlformats.org/officeDocument/2006/relationships/image" Target="../media/image67.png"/><Relationship Id="rId2" Type="http://schemas.openxmlformats.org/officeDocument/2006/relationships/image" Target="../media/image62.jpg"/><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jpg"/><Relationship Id="rId4" Type="http://schemas.openxmlformats.org/officeDocument/2006/relationships/image" Target="../media/image64.jp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0"/>
            <a:ext cx="8077200" cy="1673352"/>
          </a:xfrm>
        </p:spPr>
        <p:txBody>
          <a:bodyPr/>
          <a:lstStyle/>
          <a:p>
            <a:pPr algn="ctr"/>
            <a:r>
              <a:rPr lang="en-US" dirty="0">
                <a:hlinkClick r:id="rId2"/>
              </a:rPr>
              <a:t>The Olympic Games</a:t>
            </a:r>
            <a:endParaRPr lang="en-US" dirty="0"/>
          </a:p>
        </p:txBody>
      </p:sp>
      <p:sp>
        <p:nvSpPr>
          <p:cNvPr id="2051" name="Rectangle 3"/>
          <p:cNvSpPr>
            <a:spLocks noGrp="1" noChangeArrowheads="1"/>
          </p:cNvSpPr>
          <p:nvPr>
            <p:ph type="subTitle" idx="1"/>
          </p:nvPr>
        </p:nvSpPr>
        <p:spPr>
          <a:xfrm>
            <a:off x="685800" y="1600200"/>
            <a:ext cx="8077200" cy="1499616"/>
          </a:xfrm>
        </p:spPr>
        <p:txBody>
          <a:bodyPr/>
          <a:lstStyle/>
          <a:p>
            <a:r>
              <a:rPr lang="en-US" dirty="0"/>
              <a:t>Ancient Games and the</a:t>
            </a:r>
          </a:p>
          <a:p>
            <a:r>
              <a:rPr lang="en-US" dirty="0"/>
              <a:t>Modern Games</a:t>
            </a:r>
          </a:p>
        </p:txBody>
      </p:sp>
      <p:pic>
        <p:nvPicPr>
          <p:cNvPr id="2055" name="Picture 7" descr="image004"/>
          <p:cNvPicPr>
            <a:picLocks noChangeAspect="1" noChangeArrowheads="1"/>
          </p:cNvPicPr>
          <p:nvPr/>
        </p:nvPicPr>
        <p:blipFill>
          <a:blip r:embed="rId3" cstate="print"/>
          <a:srcRect/>
          <a:stretch>
            <a:fillRect/>
          </a:stretch>
        </p:blipFill>
        <p:spPr bwMode="auto">
          <a:xfrm>
            <a:off x="7162800" y="3657600"/>
            <a:ext cx="1638300" cy="2743200"/>
          </a:xfrm>
          <a:prstGeom prst="rect">
            <a:avLst/>
          </a:prstGeom>
          <a:noFill/>
        </p:spPr>
      </p:pic>
      <p:pic>
        <p:nvPicPr>
          <p:cNvPr id="2057" name="Picture 9" descr="1896 Olympic Poster"/>
          <p:cNvPicPr>
            <a:picLocks noChangeAspect="1" noChangeArrowheads="1"/>
          </p:cNvPicPr>
          <p:nvPr/>
        </p:nvPicPr>
        <p:blipFill>
          <a:blip r:embed="rId4" cstate="print"/>
          <a:srcRect/>
          <a:stretch>
            <a:fillRect/>
          </a:stretch>
        </p:blipFill>
        <p:spPr bwMode="auto">
          <a:xfrm>
            <a:off x="381000" y="3657600"/>
            <a:ext cx="1905000" cy="2809875"/>
          </a:xfrm>
          <a:prstGeom prst="rect">
            <a:avLst/>
          </a:prstGeom>
          <a:noFill/>
        </p:spPr>
      </p:pic>
      <p:pic>
        <p:nvPicPr>
          <p:cNvPr id="2061" name="Picture 13" descr="olympic_flag2"/>
          <p:cNvPicPr>
            <a:picLocks noChangeAspect="1" noChangeArrowheads="1"/>
          </p:cNvPicPr>
          <p:nvPr/>
        </p:nvPicPr>
        <p:blipFill>
          <a:blip r:embed="rId5" cstate="print"/>
          <a:srcRect/>
          <a:stretch>
            <a:fillRect/>
          </a:stretch>
        </p:blipFill>
        <p:spPr bwMode="auto">
          <a:xfrm>
            <a:off x="3505200" y="381000"/>
            <a:ext cx="1905000" cy="2143125"/>
          </a:xfrm>
          <a:prstGeom prst="rect">
            <a:avLst/>
          </a:prstGeom>
          <a:noFill/>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Olympics</a:t>
            </a:r>
            <a:endParaRPr lang="en-US" dirty="0"/>
          </a:p>
        </p:txBody>
      </p:sp>
      <p:sp>
        <p:nvSpPr>
          <p:cNvPr id="3" name="Text Placeholder 2"/>
          <p:cNvSpPr>
            <a:spLocks noGrp="1"/>
          </p:cNvSpPr>
          <p:nvPr>
            <p:ph type="body" sz="half" idx="1"/>
          </p:nvPr>
        </p:nvSpPr>
        <p:spPr/>
        <p:txBody>
          <a:bodyPr>
            <a:normAutofit fontScale="85000" lnSpcReduction="10000"/>
          </a:bodyPr>
          <a:lstStyle/>
          <a:p>
            <a:r>
              <a:rPr lang="en-US" dirty="0" smtClean="0"/>
              <a:t>First Winter Olympics were in 1924 in France</a:t>
            </a:r>
          </a:p>
          <a:p>
            <a:r>
              <a:rPr lang="en-US" dirty="0" smtClean="0"/>
              <a:t>Summer and Winter games were held every year until 1992/94 in Lillehammer, Norway, when the games split into the current 2 year schedule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950" y="1752600"/>
            <a:ext cx="2457450" cy="18669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49153"/>
            <a:ext cx="1847850" cy="24669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275" y="3815965"/>
            <a:ext cx="1762125" cy="2600325"/>
          </a:xfrm>
          <a:prstGeom prst="rect">
            <a:avLst/>
          </a:prstGeom>
        </p:spPr>
      </p:pic>
    </p:spTree>
    <p:extLst>
      <p:ext uri="{BB962C8B-B14F-4D97-AF65-F5344CB8AC3E}">
        <p14:creationId xmlns:p14="http://schemas.microsoft.com/office/powerpoint/2010/main" val="1093564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Canceled Olympic Games</a:t>
            </a:r>
            <a:endParaRPr lang="en-US" dirty="0"/>
          </a:p>
        </p:txBody>
      </p:sp>
      <p:sp>
        <p:nvSpPr>
          <p:cNvPr id="3" name="Text Placeholder 2"/>
          <p:cNvSpPr>
            <a:spLocks noGrp="1"/>
          </p:cNvSpPr>
          <p:nvPr>
            <p:ph type="body" sz="half" idx="1"/>
          </p:nvPr>
        </p:nvSpPr>
        <p:spPr/>
        <p:txBody>
          <a:bodyPr/>
          <a:lstStyle/>
          <a:p>
            <a:r>
              <a:rPr lang="en-US" dirty="0" smtClean="0"/>
              <a:t>1916 Berlin Games</a:t>
            </a:r>
          </a:p>
          <a:p>
            <a:r>
              <a:rPr lang="en-US" dirty="0" smtClean="0"/>
              <a:t>1940 Tokyo Games</a:t>
            </a:r>
          </a:p>
          <a:p>
            <a:r>
              <a:rPr lang="en-US" dirty="0" smtClean="0"/>
              <a:t>1944 London Games</a:t>
            </a:r>
          </a:p>
          <a:p>
            <a:r>
              <a:rPr lang="en-US" dirty="0" smtClean="0"/>
              <a:t>1948 London Games*</a:t>
            </a:r>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724400" y="1828799"/>
            <a:ext cx="3352800" cy="234322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172020"/>
            <a:ext cx="3124200" cy="22198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208917"/>
            <a:ext cx="1847850" cy="24669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25" y="4298949"/>
            <a:ext cx="2038350" cy="2238375"/>
          </a:xfrm>
          <a:prstGeom prst="rect">
            <a:avLst/>
          </a:prstGeom>
        </p:spPr>
      </p:pic>
    </p:spTree>
    <p:extLst>
      <p:ext uri="{BB962C8B-B14F-4D97-AF65-F5344CB8AC3E}">
        <p14:creationId xmlns:p14="http://schemas.microsoft.com/office/powerpoint/2010/main" val="508959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dirty="0"/>
              <a:t>Munich, 1972</a:t>
            </a:r>
          </a:p>
        </p:txBody>
      </p:sp>
      <p:sp>
        <p:nvSpPr>
          <p:cNvPr id="22533" name="Rectangle 5"/>
          <p:cNvSpPr>
            <a:spLocks noGrp="1" noChangeArrowheads="1"/>
          </p:cNvSpPr>
          <p:nvPr>
            <p:ph type="body" sz="half" idx="1"/>
          </p:nvPr>
        </p:nvSpPr>
        <p:spPr/>
        <p:txBody>
          <a:bodyPr/>
          <a:lstStyle/>
          <a:p>
            <a:r>
              <a:rPr lang="en-US" sz="2800" dirty="0"/>
              <a:t>Terrorists took several Israeli athletes hostage</a:t>
            </a:r>
          </a:p>
          <a:p>
            <a:r>
              <a:rPr lang="en-US" sz="2800" dirty="0"/>
              <a:t>They were killed as they were being rescued</a:t>
            </a:r>
          </a:p>
        </p:txBody>
      </p:sp>
      <p:pic>
        <p:nvPicPr>
          <p:cNvPr id="22536" name="Picture 8" descr="t1972"/>
          <p:cNvPicPr>
            <a:picLocks noChangeAspect="1" noChangeArrowheads="1"/>
          </p:cNvPicPr>
          <p:nvPr/>
        </p:nvPicPr>
        <p:blipFill>
          <a:blip r:embed="rId2" cstate="print"/>
          <a:srcRect/>
          <a:stretch>
            <a:fillRect/>
          </a:stretch>
        </p:blipFill>
        <p:spPr bwMode="auto">
          <a:xfrm>
            <a:off x="4876800" y="1905000"/>
            <a:ext cx="3657600" cy="36576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Boycotts</a:t>
            </a:r>
            <a:endParaRPr lang="en-US" dirty="0"/>
          </a:p>
        </p:txBody>
      </p:sp>
      <p:sp>
        <p:nvSpPr>
          <p:cNvPr id="3" name="Text Placeholder 2"/>
          <p:cNvSpPr>
            <a:spLocks noGrp="1"/>
          </p:cNvSpPr>
          <p:nvPr>
            <p:ph type="body" sz="half" idx="1"/>
          </p:nvPr>
        </p:nvSpPr>
        <p:spPr/>
        <p:txBody>
          <a:bodyPr>
            <a:normAutofit fontScale="92500"/>
          </a:bodyPr>
          <a:lstStyle/>
          <a:p>
            <a:r>
              <a:rPr lang="en-US" dirty="0" smtClean="0"/>
              <a:t>1980 Moscow Games</a:t>
            </a:r>
          </a:p>
          <a:p>
            <a:pPr lvl="1"/>
            <a:r>
              <a:rPr lang="en-US" dirty="0" smtClean="0"/>
              <a:t>Due to Soviet Invasion of Afghanistan</a:t>
            </a:r>
            <a:endParaRPr lang="en-US" dirty="0"/>
          </a:p>
          <a:p>
            <a:r>
              <a:rPr lang="en-US" dirty="0" smtClean="0"/>
              <a:t>1984 Los Angles Games</a:t>
            </a:r>
          </a:p>
          <a:p>
            <a:pPr lvl="1"/>
            <a:r>
              <a:rPr lang="en-US" dirty="0" smtClean="0"/>
              <a:t>14 countries boycott due to America boycott of Munich Games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1200" y="1752600"/>
            <a:ext cx="2771775" cy="3865897"/>
          </a:xfrm>
        </p:spPr>
      </p:pic>
    </p:spTree>
    <p:extLst>
      <p:ext uri="{BB962C8B-B14F-4D97-AF65-F5344CB8AC3E}">
        <p14:creationId xmlns:p14="http://schemas.microsoft.com/office/powerpoint/2010/main" val="335998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Barcelona 1992 Games</a:t>
            </a:r>
            <a:endParaRPr lang="en-US" dirty="0"/>
          </a:p>
        </p:txBody>
      </p:sp>
      <p:sp>
        <p:nvSpPr>
          <p:cNvPr id="3" name="Text Placeholder 2"/>
          <p:cNvSpPr>
            <a:spLocks noGrp="1"/>
          </p:cNvSpPr>
          <p:nvPr>
            <p:ph type="body" sz="half" idx="1"/>
          </p:nvPr>
        </p:nvSpPr>
        <p:spPr/>
        <p:txBody>
          <a:bodyPr>
            <a:normAutofit fontScale="92500" lnSpcReduction="20000"/>
          </a:bodyPr>
          <a:lstStyle/>
          <a:p>
            <a:r>
              <a:rPr lang="en-US" dirty="0" smtClean="0"/>
              <a:t>First Games after the Fall of the Soviet Union</a:t>
            </a:r>
          </a:p>
          <a:p>
            <a:r>
              <a:rPr lang="en-US" dirty="0" smtClean="0"/>
              <a:t>Many E. European countries competed separate from Soviet Block</a:t>
            </a:r>
          </a:p>
          <a:p>
            <a:r>
              <a:rPr lang="en-US" dirty="0" smtClean="0"/>
              <a:t>East and West Germany competed together for the first time since 1936</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828799"/>
            <a:ext cx="2971800" cy="4482059"/>
          </a:xfrm>
        </p:spPr>
      </p:pic>
    </p:spTree>
    <p:extLst>
      <p:ext uri="{BB962C8B-B14F-4D97-AF65-F5344CB8AC3E}">
        <p14:creationId xmlns:p14="http://schemas.microsoft.com/office/powerpoint/2010/main" val="322801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Olympics</a:t>
            </a:r>
            <a:endParaRPr lang="en-US" dirty="0"/>
          </a:p>
        </p:txBody>
      </p:sp>
      <p:sp>
        <p:nvSpPr>
          <p:cNvPr id="3" name="Text Placeholder 2"/>
          <p:cNvSpPr>
            <a:spLocks noGrp="1"/>
          </p:cNvSpPr>
          <p:nvPr>
            <p:ph type="body" sz="half" idx="1"/>
          </p:nvPr>
        </p:nvSpPr>
        <p:spPr/>
        <p:txBody>
          <a:bodyPr>
            <a:normAutofit fontScale="85000" lnSpcReduction="20000"/>
          </a:bodyPr>
          <a:lstStyle/>
          <a:p>
            <a:r>
              <a:rPr lang="en-US" dirty="0" smtClean="0"/>
              <a:t>1968 First Games in Chicago</a:t>
            </a:r>
          </a:p>
          <a:p>
            <a:r>
              <a:rPr lang="en-US" dirty="0" smtClean="0"/>
              <a:t>1988 officially recognized by the IOC</a:t>
            </a:r>
          </a:p>
          <a:p>
            <a:r>
              <a:rPr lang="en-US" dirty="0" smtClean="0"/>
              <a:t>2003 first games outside of the U.S. in Dublin Ireland</a:t>
            </a:r>
          </a:p>
          <a:p>
            <a:r>
              <a:rPr lang="en-US" dirty="0" smtClean="0"/>
              <a:t>4.2 Million Athletes in 170 counties</a:t>
            </a:r>
          </a:p>
          <a:p>
            <a:r>
              <a:rPr lang="en-US" dirty="0" smtClean="0"/>
              <a:t>2011 Summer games    in Athens </a:t>
            </a:r>
          </a:p>
          <a:p>
            <a:r>
              <a:rPr lang="en-US" dirty="0" smtClean="0"/>
              <a:t>2013 Winter Games in Korea</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52400"/>
            <a:ext cx="3204475" cy="117236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108" y="1447007"/>
            <a:ext cx="2971800" cy="24866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953000"/>
            <a:ext cx="2619375" cy="1743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276600"/>
            <a:ext cx="2495550" cy="1828800"/>
          </a:xfrm>
          <a:prstGeom prst="rect">
            <a:avLst/>
          </a:prstGeom>
        </p:spPr>
      </p:pic>
    </p:spTree>
    <p:extLst>
      <p:ext uri="{BB962C8B-B14F-4D97-AF65-F5344CB8AC3E}">
        <p14:creationId xmlns:p14="http://schemas.microsoft.com/office/powerpoint/2010/main" val="3585123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American </a:t>
            </a:r>
            <a:br>
              <a:rPr lang="en-US" dirty="0" smtClean="0"/>
            </a:br>
            <a:r>
              <a:rPr lang="en-US" dirty="0" smtClean="0"/>
              <a:t>Social Moments</a:t>
            </a:r>
            <a:endParaRPr lang="en-US" dirty="0"/>
          </a:p>
        </p:txBody>
      </p:sp>
      <p:sp>
        <p:nvSpPr>
          <p:cNvPr id="3" name="Text Placeholder 2"/>
          <p:cNvSpPr>
            <a:spLocks noGrp="1"/>
          </p:cNvSpPr>
          <p:nvPr>
            <p:ph type="body" sz="half" idx="1"/>
          </p:nvPr>
        </p:nvSpPr>
        <p:spPr/>
        <p:txBody>
          <a:bodyPr/>
          <a:lstStyle/>
          <a:p>
            <a:r>
              <a:rPr lang="en-US" dirty="0" smtClean="0"/>
              <a:t>Summer Host Cities</a:t>
            </a:r>
          </a:p>
          <a:p>
            <a:pPr lvl="1"/>
            <a:r>
              <a:rPr lang="en-US" dirty="0" smtClean="0"/>
              <a:t>1904 St. Louis, MO (Chicago)</a:t>
            </a:r>
          </a:p>
          <a:p>
            <a:pPr lvl="1"/>
            <a:r>
              <a:rPr lang="en-US" dirty="0" smtClean="0"/>
              <a:t>1932 Los Angles, CA</a:t>
            </a:r>
          </a:p>
          <a:p>
            <a:pPr lvl="1"/>
            <a:r>
              <a:rPr lang="en-US" dirty="0" smtClean="0"/>
              <a:t>1984 Los Angles, CA</a:t>
            </a:r>
          </a:p>
          <a:p>
            <a:pPr lvl="1"/>
            <a:r>
              <a:rPr lang="en-US" dirty="0" smtClean="0"/>
              <a:t>1996 Atlanta, GA </a:t>
            </a:r>
            <a:endParaRPr lang="en-US" dirty="0"/>
          </a:p>
        </p:txBody>
      </p:sp>
      <p:sp>
        <p:nvSpPr>
          <p:cNvPr id="4" name="Content Placeholder 3"/>
          <p:cNvSpPr>
            <a:spLocks noGrp="1"/>
          </p:cNvSpPr>
          <p:nvPr>
            <p:ph sz="half" idx="2"/>
          </p:nvPr>
        </p:nvSpPr>
        <p:spPr/>
        <p:txBody>
          <a:bodyPr/>
          <a:lstStyle/>
          <a:p>
            <a:r>
              <a:rPr lang="en-US" dirty="0" smtClean="0"/>
              <a:t>Winter Host Cities</a:t>
            </a:r>
          </a:p>
          <a:p>
            <a:pPr lvl="1"/>
            <a:r>
              <a:rPr lang="en-US" dirty="0" smtClean="0"/>
              <a:t>1932 Lake Placid, NY</a:t>
            </a:r>
          </a:p>
          <a:p>
            <a:pPr lvl="1"/>
            <a:r>
              <a:rPr lang="en-US" dirty="0" smtClean="0"/>
              <a:t>1960 Squaw Valley, CA</a:t>
            </a:r>
          </a:p>
          <a:p>
            <a:pPr lvl="1"/>
            <a:r>
              <a:rPr lang="en-US" dirty="0" smtClean="0"/>
              <a:t>1980 Lake Placid, NY</a:t>
            </a:r>
          </a:p>
          <a:p>
            <a:pPr lvl="1"/>
            <a:r>
              <a:rPr lang="en-US" dirty="0" smtClean="0"/>
              <a:t>2002 Salt Lake City, UT</a:t>
            </a:r>
            <a:endParaRPr lang="en-US" dirty="0"/>
          </a:p>
        </p:txBody>
      </p:sp>
      <p:pic>
        <p:nvPicPr>
          <p:cNvPr id="1025" name="Picture 1"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3px-Flag_of_the_United_Stat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61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t>Berlin, 1936</a:t>
            </a:r>
          </a:p>
        </p:txBody>
      </p:sp>
      <p:sp>
        <p:nvSpPr>
          <p:cNvPr id="20485" name="Rectangle 5"/>
          <p:cNvSpPr>
            <a:spLocks noGrp="1" noChangeArrowheads="1"/>
          </p:cNvSpPr>
          <p:nvPr>
            <p:ph type="body" sz="half" idx="1"/>
          </p:nvPr>
        </p:nvSpPr>
        <p:spPr/>
        <p:txBody>
          <a:bodyPr/>
          <a:lstStyle/>
          <a:p>
            <a:r>
              <a:rPr lang="en-US" sz="2800"/>
              <a:t>Hosted by the Nazis</a:t>
            </a:r>
          </a:p>
          <a:p>
            <a:r>
              <a:rPr lang="en-US" sz="2800"/>
              <a:t>Germans believe they were the best athletes in the world</a:t>
            </a:r>
          </a:p>
          <a:p>
            <a:r>
              <a:rPr lang="en-US" sz="2800"/>
              <a:t>Jessie Owens, a Black American runner, won four medals and shattered that myth</a:t>
            </a:r>
          </a:p>
        </p:txBody>
      </p:sp>
      <p:pic>
        <p:nvPicPr>
          <p:cNvPr id="20488" name="Picture 8" descr="1936olposter"/>
          <p:cNvPicPr>
            <a:picLocks noChangeAspect="1" noChangeArrowheads="1"/>
          </p:cNvPicPr>
          <p:nvPr/>
        </p:nvPicPr>
        <p:blipFill>
          <a:blip r:embed="rId2" cstate="print"/>
          <a:srcRect/>
          <a:stretch>
            <a:fillRect/>
          </a:stretch>
        </p:blipFill>
        <p:spPr bwMode="auto">
          <a:xfrm>
            <a:off x="6858000" y="611704"/>
            <a:ext cx="1931988" cy="3251477"/>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590800"/>
            <a:ext cx="2401490" cy="3306763"/>
          </a:xfrm>
          <a:prstGeom prst="rect">
            <a:avLst/>
          </a:prstGeom>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solidFill>
                  <a:schemeClr val="accent1"/>
                </a:solidFill>
                <a:latin typeface="+mj-lt"/>
              </a:rPr>
              <a:t>1968 Mexico City </a:t>
            </a:r>
            <a:r>
              <a:rPr lang="en-US" sz="3600" b="1" dirty="0" smtClean="0">
                <a:solidFill>
                  <a:schemeClr val="accent1"/>
                </a:solidFill>
                <a:latin typeface="+mj-lt"/>
              </a:rPr>
              <a:t>Games</a:t>
            </a:r>
            <a:endParaRPr lang="en-US" sz="3600" b="1" dirty="0">
              <a:solidFill>
                <a:schemeClr val="accent1"/>
              </a:solidFill>
              <a:latin typeface="+mj-lt"/>
            </a:endParaRPr>
          </a:p>
        </p:txBody>
      </p:sp>
      <p:sp>
        <p:nvSpPr>
          <p:cNvPr id="4" name="Content Placeholder 3"/>
          <p:cNvSpPr>
            <a:spLocks noGrp="1"/>
          </p:cNvSpPr>
          <p:nvPr>
            <p:ph sz="half" idx="2"/>
          </p:nvPr>
        </p:nvSpPr>
        <p:spPr>
          <a:xfrm>
            <a:off x="457200" y="1600200"/>
            <a:ext cx="4038600" cy="4525963"/>
          </a:xfrm>
        </p:spPr>
        <p:txBody>
          <a:bodyPr>
            <a:normAutofit fontScale="92500" lnSpcReduction="10000"/>
          </a:bodyPr>
          <a:lstStyle/>
          <a:p>
            <a:r>
              <a:rPr lang="en-US" dirty="0" smtClean="0"/>
              <a:t>Tommie Smith and John Carlos</a:t>
            </a:r>
          </a:p>
          <a:p>
            <a:r>
              <a:rPr lang="en-US" dirty="0" smtClean="0"/>
              <a:t>Shoeless- black poverty</a:t>
            </a:r>
          </a:p>
          <a:p>
            <a:r>
              <a:rPr lang="en-US" dirty="0" smtClean="0"/>
              <a:t>Black scarf- Black pride</a:t>
            </a:r>
          </a:p>
          <a:p>
            <a:r>
              <a:rPr lang="en-US" dirty="0" smtClean="0"/>
              <a:t>Unzipped jacket- blue collar workers</a:t>
            </a:r>
          </a:p>
          <a:p>
            <a:r>
              <a:rPr lang="en-US" dirty="0" smtClean="0"/>
              <a:t>Black Power Salute- during nation anthem </a:t>
            </a:r>
            <a:endParaRPr lang="en-US" dirty="0"/>
          </a:p>
        </p:txBody>
      </p:sp>
      <p:pic>
        <p:nvPicPr>
          <p:cNvPr id="15362" name="Picture 2" descr="http://upload.wikimedia.org/wikipedia/en/thumb/c/c8/Carlos-Smith.jpg/220px-Carlos-Smith.jpg">
            <a:hlinkClick r:id="rId2"/>
          </p:cNvPr>
          <p:cNvPicPr>
            <a:picLocks noChangeAspect="1" noChangeArrowheads="1"/>
          </p:cNvPicPr>
          <p:nvPr/>
        </p:nvPicPr>
        <p:blipFill>
          <a:blip r:embed="rId3" cstate="print"/>
          <a:srcRect/>
          <a:stretch>
            <a:fillRect/>
          </a:stretch>
        </p:blipFill>
        <p:spPr bwMode="auto">
          <a:xfrm>
            <a:off x="5257800" y="1676400"/>
            <a:ext cx="3200400" cy="45387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1972 Munich Games</a:t>
            </a:r>
            <a:endParaRPr lang="en-US" dirty="0"/>
          </a:p>
        </p:txBody>
      </p:sp>
      <p:sp>
        <p:nvSpPr>
          <p:cNvPr id="3" name="Text Placeholder 2"/>
          <p:cNvSpPr>
            <a:spLocks noGrp="1"/>
          </p:cNvSpPr>
          <p:nvPr>
            <p:ph type="body" sz="half" idx="1"/>
          </p:nvPr>
        </p:nvSpPr>
        <p:spPr/>
        <p:txBody>
          <a:bodyPr>
            <a:normAutofit fontScale="85000" lnSpcReduction="10000"/>
          </a:bodyPr>
          <a:lstStyle/>
          <a:p>
            <a:r>
              <a:rPr lang="en-US" dirty="0" smtClean="0"/>
              <a:t>Men’s Basketball</a:t>
            </a:r>
          </a:p>
          <a:p>
            <a:r>
              <a:rPr lang="en-US" dirty="0" smtClean="0"/>
              <a:t>Basketball was introduced in 1936 and the United States had never lost.  In the midst of the Cold War the United States were beat by the Soviet Union.</a:t>
            </a:r>
          </a:p>
          <a:p>
            <a:r>
              <a:rPr lang="en-US" dirty="0" smtClean="0"/>
              <a:t>The </a:t>
            </a:r>
            <a:r>
              <a:rPr lang="en-US" dirty="0" smtClean="0">
                <a:hlinkClick r:id="rId2"/>
              </a:rPr>
              <a:t>U.S. </a:t>
            </a:r>
            <a:r>
              <a:rPr lang="en-US" dirty="0" smtClean="0"/>
              <a:t>took silver. . .. </a:t>
            </a:r>
            <a:r>
              <a:rPr lang="en-US" dirty="0">
                <a:hlinkClick r:id="rId3"/>
              </a:rPr>
              <a:t>the medals were never claimed</a:t>
            </a:r>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8220" y="2438400"/>
            <a:ext cx="4191000" cy="3099092"/>
          </a:xfrm>
        </p:spPr>
      </p:pic>
    </p:spTree>
    <p:extLst>
      <p:ext uri="{BB962C8B-B14F-4D97-AF65-F5344CB8AC3E}">
        <p14:creationId xmlns:p14="http://schemas.microsoft.com/office/powerpoint/2010/main" val="2651905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The Ancient Olympics	</a:t>
            </a:r>
          </a:p>
        </p:txBody>
      </p:sp>
      <p:sp>
        <p:nvSpPr>
          <p:cNvPr id="3075" name="Rectangle 3"/>
          <p:cNvSpPr>
            <a:spLocks noGrp="1" noChangeArrowheads="1"/>
          </p:cNvSpPr>
          <p:nvPr>
            <p:ph idx="1"/>
          </p:nvPr>
        </p:nvSpPr>
        <p:spPr/>
        <p:txBody>
          <a:bodyPr/>
          <a:lstStyle/>
          <a:p>
            <a:r>
              <a:rPr lang="en-US"/>
              <a:t>Began in 776 BC at Olympia, Greece</a:t>
            </a:r>
          </a:p>
          <a:p>
            <a:r>
              <a:rPr lang="en-US"/>
              <a:t>Originally a religious ceremony in honor of the Greek gods.</a:t>
            </a:r>
          </a:p>
          <a:p>
            <a:pPr lvl="1"/>
            <a:r>
              <a:rPr lang="en-US"/>
              <a:t>100 oxen were sacrificed at the beginning of the Games</a:t>
            </a:r>
          </a:p>
          <a:p>
            <a:pPr lvl="1"/>
            <a:r>
              <a:rPr lang="en-US"/>
              <a:t>“Olympic Truce:” All wars and battles were halted so that everyone could come and watch the Games.</a:t>
            </a:r>
          </a:p>
          <a:p>
            <a:pPr lvl="1"/>
            <a:r>
              <a:rPr lang="en-US"/>
              <a:t>Based on 4-year periods called Olympiads</a:t>
            </a: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Placid, NY 1980</a:t>
            </a:r>
            <a:endParaRPr lang="en-US" dirty="0"/>
          </a:p>
        </p:txBody>
      </p:sp>
      <p:sp>
        <p:nvSpPr>
          <p:cNvPr id="3" name="Text Placeholder 2"/>
          <p:cNvSpPr>
            <a:spLocks noGrp="1"/>
          </p:cNvSpPr>
          <p:nvPr>
            <p:ph type="body" sz="half" idx="1"/>
          </p:nvPr>
        </p:nvSpPr>
        <p:spPr/>
        <p:txBody>
          <a:bodyPr>
            <a:normAutofit/>
          </a:bodyPr>
          <a:lstStyle/>
          <a:p>
            <a:pPr algn="ctr">
              <a:buNone/>
            </a:pPr>
            <a:endParaRPr lang="en-US" sz="7200" dirty="0" smtClean="0"/>
          </a:p>
          <a:p>
            <a:pPr algn="ctr">
              <a:buNone/>
            </a:pPr>
            <a:r>
              <a:rPr lang="en-US" sz="7200" dirty="0" smtClean="0"/>
              <a:t>“Miracle on Ice”</a:t>
            </a:r>
            <a:endParaRPr lang="en-US" sz="7200" dirty="0"/>
          </a:p>
        </p:txBody>
      </p:sp>
      <p:pic>
        <p:nvPicPr>
          <p:cNvPr id="45058" name="Picture 2" descr="1980 Winter Olympics emblem.svg">
            <a:hlinkClick r:id="rId2"/>
          </p:cNvPr>
          <p:cNvPicPr>
            <a:picLocks noChangeAspect="1" noChangeArrowheads="1"/>
          </p:cNvPicPr>
          <p:nvPr/>
        </p:nvPicPr>
        <p:blipFill>
          <a:blip r:embed="rId3" cstate="print"/>
          <a:srcRect/>
          <a:stretch>
            <a:fillRect/>
          </a:stretch>
        </p:blipFill>
        <p:spPr bwMode="auto">
          <a:xfrm>
            <a:off x="5257800" y="1676400"/>
            <a:ext cx="3276600" cy="449986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1992 Barcelona Games</a:t>
            </a:r>
            <a:endParaRPr lang="en-US" dirty="0"/>
          </a:p>
        </p:txBody>
      </p:sp>
      <p:sp>
        <p:nvSpPr>
          <p:cNvPr id="3" name="Text Placeholder 2"/>
          <p:cNvSpPr>
            <a:spLocks noGrp="1"/>
          </p:cNvSpPr>
          <p:nvPr>
            <p:ph type="body" sz="half" idx="1"/>
          </p:nvPr>
        </p:nvSpPr>
        <p:spPr/>
        <p:txBody>
          <a:bodyPr>
            <a:normAutofit/>
          </a:bodyPr>
          <a:lstStyle/>
          <a:p>
            <a:r>
              <a:rPr lang="en-US" dirty="0" smtClean="0"/>
              <a:t>“The Dream Team” </a:t>
            </a:r>
          </a:p>
          <a:p>
            <a:endParaRPr lang="en-US" sz="2600" dirty="0" smtClean="0"/>
          </a:p>
          <a:p>
            <a:r>
              <a:rPr lang="en-US" sz="2600" dirty="0" smtClean="0"/>
              <a:t>For the first time in Olympic History Professional Athletes were allowed to participate in Olympic Sports due to an IOC  rules change in 1988</a:t>
            </a:r>
            <a:endParaRPr lang="en-US" sz="2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91000" y="1828800"/>
            <a:ext cx="4815681" cy="4815681"/>
          </a:xfrm>
        </p:spPr>
      </p:pic>
    </p:spTree>
    <p:extLst>
      <p:ext uri="{BB962C8B-B14F-4D97-AF65-F5344CB8AC3E}">
        <p14:creationId xmlns:p14="http://schemas.microsoft.com/office/powerpoint/2010/main" val="119063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Lillehammer, 1994</a:t>
            </a:r>
            <a:endParaRPr lang="en-US" dirty="0"/>
          </a:p>
        </p:txBody>
      </p:sp>
      <p:pic>
        <p:nvPicPr>
          <p:cNvPr id="46082" name="Picture 2" descr="http://z.about.com/d/womenshistory/1/0/V/a/2/nancy-kerrigan-1224987_10.jpg"/>
          <p:cNvPicPr>
            <a:picLocks noChangeAspect="1" noChangeArrowheads="1"/>
          </p:cNvPicPr>
          <p:nvPr/>
        </p:nvPicPr>
        <p:blipFill>
          <a:blip r:embed="rId2" cstate="print"/>
          <a:srcRect/>
          <a:stretch>
            <a:fillRect/>
          </a:stretch>
        </p:blipFill>
        <p:spPr bwMode="auto">
          <a:xfrm>
            <a:off x="457200" y="2590800"/>
            <a:ext cx="2962275" cy="4000501"/>
          </a:xfrm>
          <a:prstGeom prst="rect">
            <a:avLst/>
          </a:prstGeom>
          <a:noFill/>
        </p:spPr>
      </p:pic>
      <p:sp>
        <p:nvSpPr>
          <p:cNvPr id="6" name="TextBox 5"/>
          <p:cNvSpPr txBox="1"/>
          <p:nvPr/>
        </p:nvSpPr>
        <p:spPr>
          <a:xfrm>
            <a:off x="228600" y="1905000"/>
            <a:ext cx="3429000" cy="461665"/>
          </a:xfrm>
          <a:prstGeom prst="rect">
            <a:avLst/>
          </a:prstGeom>
          <a:noFill/>
        </p:spPr>
        <p:txBody>
          <a:bodyPr wrap="square" rtlCol="0">
            <a:spAutoFit/>
          </a:bodyPr>
          <a:lstStyle/>
          <a:p>
            <a:pPr algn="ctr"/>
            <a:r>
              <a:rPr lang="en-US" sz="2400" b="1" dirty="0" smtClean="0"/>
              <a:t>Nancy Kerrigan</a:t>
            </a:r>
            <a:endParaRPr lang="en-US" sz="2400" b="1" dirty="0"/>
          </a:p>
        </p:txBody>
      </p:sp>
      <p:pic>
        <p:nvPicPr>
          <p:cNvPr id="46084" name="Picture 4" descr="http://cdn.bleacherreport.net/images_root/slides/photos/000/211/833/tonya-harding_display_image.jpg?1272383635"/>
          <p:cNvPicPr>
            <a:picLocks noChangeAspect="1" noChangeArrowheads="1"/>
          </p:cNvPicPr>
          <p:nvPr/>
        </p:nvPicPr>
        <p:blipFill>
          <a:blip r:embed="rId3" cstate="print"/>
          <a:srcRect/>
          <a:stretch>
            <a:fillRect/>
          </a:stretch>
        </p:blipFill>
        <p:spPr bwMode="auto">
          <a:xfrm>
            <a:off x="5257800" y="1676400"/>
            <a:ext cx="3286125" cy="3810000"/>
          </a:xfrm>
          <a:prstGeom prst="rect">
            <a:avLst/>
          </a:prstGeom>
          <a:noFill/>
        </p:spPr>
      </p:pic>
      <p:sp>
        <p:nvSpPr>
          <p:cNvPr id="8" name="TextBox 7"/>
          <p:cNvSpPr txBox="1"/>
          <p:nvPr/>
        </p:nvSpPr>
        <p:spPr>
          <a:xfrm>
            <a:off x="5181600" y="5791200"/>
            <a:ext cx="3352800" cy="461665"/>
          </a:xfrm>
          <a:prstGeom prst="rect">
            <a:avLst/>
          </a:prstGeom>
          <a:noFill/>
        </p:spPr>
        <p:txBody>
          <a:bodyPr wrap="square" rtlCol="0">
            <a:spAutoFit/>
          </a:bodyPr>
          <a:lstStyle/>
          <a:p>
            <a:pPr algn="ctr"/>
            <a:r>
              <a:rPr lang="en-US" sz="2400" b="1" dirty="0" smtClean="0"/>
              <a:t>Tonya Harding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Atlanta, 1996</a:t>
            </a:r>
          </a:p>
        </p:txBody>
      </p:sp>
      <p:sp>
        <p:nvSpPr>
          <p:cNvPr id="24581" name="Rectangle 5"/>
          <p:cNvSpPr>
            <a:spLocks noGrp="1" noChangeArrowheads="1"/>
          </p:cNvSpPr>
          <p:nvPr>
            <p:ph type="body" sz="half" idx="1"/>
          </p:nvPr>
        </p:nvSpPr>
        <p:spPr/>
        <p:txBody>
          <a:bodyPr/>
          <a:lstStyle/>
          <a:p>
            <a:r>
              <a:rPr lang="en-US" sz="2800"/>
              <a:t>Centennial of the Games</a:t>
            </a:r>
          </a:p>
          <a:p>
            <a:r>
              <a:rPr lang="en-US" sz="2800"/>
              <a:t>Many thought it would go to Athens, Greece</a:t>
            </a:r>
          </a:p>
          <a:p>
            <a:r>
              <a:rPr lang="en-US" sz="2800"/>
              <a:t>10,000+ athletes took part</a:t>
            </a:r>
          </a:p>
          <a:p>
            <a:r>
              <a:rPr lang="en-US" sz="2800"/>
              <a:t>Bomb exploded in Centennial Park</a:t>
            </a:r>
          </a:p>
        </p:txBody>
      </p:sp>
      <p:pic>
        <p:nvPicPr>
          <p:cNvPr id="24584" name="Picture 8" descr="atlanta"/>
          <p:cNvPicPr>
            <a:picLocks noChangeAspect="1" noChangeArrowheads="1"/>
          </p:cNvPicPr>
          <p:nvPr/>
        </p:nvPicPr>
        <p:blipFill>
          <a:blip r:embed="rId2" cstate="print"/>
          <a:srcRect/>
          <a:stretch>
            <a:fillRect/>
          </a:stretch>
        </p:blipFill>
        <p:spPr bwMode="auto">
          <a:xfrm>
            <a:off x="5867400" y="1524000"/>
            <a:ext cx="2187575" cy="4638675"/>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a:xfrm>
            <a:off x="457200" y="1600200"/>
            <a:ext cx="8153400" cy="4525963"/>
          </a:xfrm>
        </p:spPr>
        <p:txBody>
          <a:bodyPr/>
          <a:lstStyle/>
          <a:p>
            <a:r>
              <a:rPr lang="en-US" dirty="0" smtClean="0"/>
              <a:t>Ali Lights the Torch Atlanta 1996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3873" y="2285999"/>
            <a:ext cx="2918927" cy="379312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285999"/>
            <a:ext cx="2909257" cy="4021171"/>
          </a:xfrm>
          <a:prstGeom prst="rect">
            <a:avLst/>
          </a:prstGeom>
        </p:spPr>
      </p:pic>
    </p:spTree>
    <p:extLst>
      <p:ext uri="{BB962C8B-B14F-4D97-AF65-F5344CB8AC3E}">
        <p14:creationId xmlns:p14="http://schemas.microsoft.com/office/powerpoint/2010/main" val="3860134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smtClean="0"/>
              <a:t>2004 Women’ Soccer Takes Gold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8800" y="2819400"/>
            <a:ext cx="2361259" cy="231403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99125"/>
            <a:ext cx="2128635" cy="2128635"/>
          </a:xfrm>
          <a:prstGeom prst="rect">
            <a:avLst/>
          </a:prstGeom>
        </p:spPr>
      </p:pic>
      <p:sp>
        <p:nvSpPr>
          <p:cNvPr id="7" name="Rectangle 6"/>
          <p:cNvSpPr/>
          <p:nvPr/>
        </p:nvSpPr>
        <p:spPr>
          <a:xfrm>
            <a:off x="4419600" y="1676400"/>
            <a:ext cx="4191000" cy="5355312"/>
          </a:xfrm>
          <a:prstGeom prst="rect">
            <a:avLst/>
          </a:prstGeom>
        </p:spPr>
        <p:txBody>
          <a:bodyPr wrap="square">
            <a:spAutoFit/>
          </a:bodyPr>
          <a:lstStyle/>
          <a:p>
            <a:r>
              <a:rPr lang="en-US" dirty="0">
                <a:solidFill>
                  <a:srgbClr val="000000"/>
                </a:solidFill>
              </a:rPr>
              <a:t>Is there anything more exhilarating than winning a professional sports championship in overtime, with a game-winning score? Well, how about </a:t>
            </a:r>
            <a:r>
              <a:rPr lang="en-US" i="1" dirty="0">
                <a:solidFill>
                  <a:srgbClr val="000000"/>
                </a:solidFill>
              </a:rPr>
              <a:t>a</a:t>
            </a:r>
            <a:r>
              <a:rPr lang="en-US" dirty="0">
                <a:solidFill>
                  <a:srgbClr val="000000"/>
                </a:solidFill>
              </a:rPr>
              <a:t> </a:t>
            </a:r>
            <a:r>
              <a:rPr lang="en-US" i="1" dirty="0">
                <a:solidFill>
                  <a:srgbClr val="000000"/>
                </a:solidFill>
              </a:rPr>
              <a:t>gold medal-winning</a:t>
            </a:r>
            <a:r>
              <a:rPr lang="en-US" dirty="0">
                <a:solidFill>
                  <a:srgbClr val="000000"/>
                </a:solidFill>
              </a:rPr>
              <a:t> overtime goal? This is precisely what the U.S. Women’s Soccer Team accomplished in the 2004 Athens Games, when Abby </a:t>
            </a:r>
            <a:r>
              <a:rPr lang="en-US" dirty="0" err="1">
                <a:solidFill>
                  <a:srgbClr val="000000"/>
                </a:solidFill>
              </a:rPr>
              <a:t>Wambach</a:t>
            </a:r>
            <a:r>
              <a:rPr lang="en-US" dirty="0">
                <a:solidFill>
                  <a:srgbClr val="000000"/>
                </a:solidFill>
              </a:rPr>
              <a:t> scored the winning goal against Brazil in overtime – earning the team their second gold medal in eight years. And for those who are wondering, this was </a:t>
            </a:r>
            <a:r>
              <a:rPr lang="en-US" i="1" dirty="0">
                <a:solidFill>
                  <a:srgbClr val="000000"/>
                </a:solidFill>
              </a:rPr>
              <a:t>not </a:t>
            </a:r>
            <a:r>
              <a:rPr lang="en-US" dirty="0">
                <a:solidFill>
                  <a:srgbClr val="000000"/>
                </a:solidFill>
              </a:rPr>
              <a:t>the women's soccer victory in which defender/midfielder Brandi Chastain took off her jersey to expose her sports bra (that would be the 1999 Women's World Cup) . . .</a:t>
            </a:r>
            <a:br>
              <a:rPr lang="en-US" dirty="0">
                <a:solidFill>
                  <a:srgbClr val="000000"/>
                </a:solidFill>
              </a:rPr>
            </a:br>
            <a:r>
              <a:rPr lang="en-US" dirty="0">
                <a:solidFill>
                  <a:srgbClr val="000000"/>
                </a:solidFill>
              </a:rPr>
              <a:t/>
            </a:r>
            <a:br>
              <a:rPr lang="en-US" dirty="0">
                <a:solidFill>
                  <a:srgbClr val="000000"/>
                </a:solidFill>
              </a:rPr>
            </a:br>
            <a:endParaRPr lang="en-US" dirty="0"/>
          </a:p>
        </p:txBody>
      </p:sp>
    </p:spTree>
    <p:extLst>
      <p:ext uri="{BB962C8B-B14F-4D97-AF65-F5344CB8AC3E}">
        <p14:creationId xmlns:p14="http://schemas.microsoft.com/office/powerpoint/2010/main" val="221974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normAutofit/>
          </a:bodyPr>
          <a:lstStyle/>
          <a:p>
            <a:r>
              <a:rPr lang="en-US" dirty="0" smtClean="0"/>
              <a:t>1998</a:t>
            </a:r>
          </a:p>
          <a:p>
            <a:r>
              <a:rPr lang="en-US" dirty="0" smtClean="0"/>
              <a:t>Florence Griffith Joyner</a:t>
            </a:r>
            <a:endParaRPr lang="en-US" dirty="0"/>
          </a:p>
        </p:txBody>
      </p:sp>
      <p:sp>
        <p:nvSpPr>
          <p:cNvPr id="4" name="Content Placeholder 3"/>
          <p:cNvSpPr>
            <a:spLocks noGrp="1"/>
          </p:cNvSpPr>
          <p:nvPr>
            <p:ph sz="half" idx="2"/>
          </p:nvPr>
        </p:nvSpPr>
        <p:spPr>
          <a:xfrm>
            <a:off x="4114800" y="1600200"/>
            <a:ext cx="4572000" cy="4525963"/>
          </a:xfrm>
        </p:spPr>
        <p:txBody>
          <a:bodyPr>
            <a:normAutofit fontScale="62500" lnSpcReduction="20000"/>
          </a:bodyPr>
          <a:lstStyle/>
          <a:p>
            <a:r>
              <a:rPr lang="en-US" dirty="0"/>
              <a:t>Florence Griffith-Joyner (also known as Flo-Jo) won three gold medals in the track and field competition at the 1988 Seoul Olympics, in the 100 meters, 200 meters and 4x100 meters relay competitions, resulting in Flo-Jo being christened "the fastest woman of all time." Despite rumors of steroid use, Griffith-Joyner was tested during the competition and did not fail any drug tests. Sadly, Griffith-Joyner would die at the age of 38 in 1998, due to suffocation during an epileptic seizure.</a:t>
            </a:r>
            <a:br>
              <a:rPr lang="en-US" dirty="0"/>
            </a:br>
            <a:r>
              <a:rPr lang="en-US" dirty="0"/>
              <a:t/>
            </a:r>
            <a:br>
              <a:rPr lang="en-US" dirty="0"/>
            </a:b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955925"/>
            <a:ext cx="2037292" cy="3352800"/>
          </a:xfrm>
          <a:prstGeom prst="rect">
            <a:avLst/>
          </a:prstGeom>
        </p:spPr>
      </p:pic>
    </p:spTree>
    <p:extLst>
      <p:ext uri="{BB962C8B-B14F-4D97-AF65-F5344CB8AC3E}">
        <p14:creationId xmlns:p14="http://schemas.microsoft.com/office/powerpoint/2010/main" val="1351737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smtClean="0"/>
              <a:t>Marion Jones</a:t>
            </a:r>
          </a:p>
          <a:p>
            <a:r>
              <a:rPr lang="en-US" dirty="0" smtClean="0"/>
              <a:t>2000 Sydney Games</a:t>
            </a:r>
          </a:p>
          <a:p>
            <a:r>
              <a:rPr lang="en-US" dirty="0" smtClean="0"/>
              <a:t>3 Gold Medals</a:t>
            </a:r>
          </a:p>
          <a:p>
            <a:r>
              <a:rPr lang="en-US" dirty="0" smtClean="0"/>
              <a:t>2007 Prison for 6 months for lying to Federal Judge as part of the BALCO steroid investigation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28800"/>
            <a:ext cx="4005943" cy="260818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648200"/>
            <a:ext cx="2466975" cy="1847850"/>
          </a:xfrm>
          <a:prstGeom prst="rect">
            <a:avLst/>
          </a:prstGeom>
        </p:spPr>
      </p:pic>
    </p:spTree>
    <p:extLst>
      <p:ext uri="{BB962C8B-B14F-4D97-AF65-F5344CB8AC3E}">
        <p14:creationId xmlns:p14="http://schemas.microsoft.com/office/powerpoint/2010/main" val="1785533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smtClean="0"/>
              <a:t>Bonnie Blair</a:t>
            </a:r>
          </a:p>
          <a:p>
            <a:endParaRPr lang="en-US" dirty="0"/>
          </a:p>
          <a:p>
            <a:r>
              <a:rPr lang="en-US" dirty="0" smtClean="0"/>
              <a:t>6 </a:t>
            </a:r>
            <a:r>
              <a:rPr lang="en-US" dirty="0" err="1" smtClean="0"/>
              <a:t>Golds</a:t>
            </a:r>
            <a:r>
              <a:rPr lang="en-US" dirty="0" smtClean="0"/>
              <a:t> Medals </a:t>
            </a:r>
            <a:endParaRPr lang="en-US" dirty="0"/>
          </a:p>
          <a:p>
            <a:pPr marL="118872" indent="0">
              <a:buNone/>
            </a:pPr>
            <a:r>
              <a:rPr lang="en-US" dirty="0" smtClean="0"/>
              <a:t>From 1984 to 1994</a:t>
            </a:r>
          </a:p>
          <a:p>
            <a:pPr marL="118872" indent="0">
              <a:buNone/>
            </a:pPr>
            <a:endParaRPr lang="en-US" dirty="0"/>
          </a:p>
          <a:p>
            <a:pPr marL="118872" indent="0">
              <a:buNone/>
            </a:pPr>
            <a:r>
              <a:rPr lang="en-US" dirty="0" smtClean="0"/>
              <a:t>Most Decorated Winter Olympian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752600"/>
            <a:ext cx="4897586" cy="2762010"/>
          </a:xfrm>
        </p:spPr>
      </p:pic>
    </p:spTree>
    <p:extLst>
      <p:ext uri="{BB962C8B-B14F-4D97-AF65-F5344CB8AC3E}">
        <p14:creationId xmlns:p14="http://schemas.microsoft.com/office/powerpoint/2010/main" val="521319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err="1" smtClean="0"/>
              <a:t>Rulon</a:t>
            </a:r>
            <a:r>
              <a:rPr lang="en-US" dirty="0" smtClean="0"/>
              <a:t> Gardner vs. Alexander </a:t>
            </a:r>
            <a:r>
              <a:rPr lang="en-US" dirty="0" err="1" smtClean="0"/>
              <a:t>Krulin</a:t>
            </a:r>
            <a:r>
              <a:rPr lang="en-US" dirty="0" smtClean="0"/>
              <a:t>  Sydney 2000</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3265390"/>
            <a:ext cx="3925454" cy="304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419600"/>
            <a:ext cx="2914343" cy="2000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047081"/>
            <a:ext cx="2914343" cy="1939363"/>
          </a:xfrm>
          <a:prstGeom prst="rect">
            <a:avLst/>
          </a:prstGeom>
        </p:spPr>
      </p:pic>
    </p:spTree>
    <p:extLst>
      <p:ext uri="{BB962C8B-B14F-4D97-AF65-F5344CB8AC3E}">
        <p14:creationId xmlns:p14="http://schemas.microsoft.com/office/powerpoint/2010/main" val="1953246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greece2"/>
          <p:cNvPicPr>
            <a:picLocks noChangeAspect="1" noChangeArrowheads="1"/>
          </p:cNvPicPr>
          <p:nvPr/>
        </p:nvPicPr>
        <p:blipFill>
          <a:blip r:embed="rId2" cstate="print"/>
          <a:srcRect/>
          <a:stretch>
            <a:fillRect/>
          </a:stretch>
        </p:blipFill>
        <p:spPr bwMode="auto">
          <a:xfrm>
            <a:off x="304800" y="304800"/>
            <a:ext cx="8305800" cy="62357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smtClean="0"/>
              <a:t>1984</a:t>
            </a:r>
          </a:p>
          <a:p>
            <a:r>
              <a:rPr lang="en-US" dirty="0" smtClean="0"/>
              <a:t>Mary Lou </a:t>
            </a:r>
            <a:r>
              <a:rPr lang="en-US" dirty="0" err="1" smtClean="0"/>
              <a:t>Retton</a:t>
            </a:r>
            <a:endParaRPr lang="en-US" dirty="0"/>
          </a:p>
        </p:txBody>
      </p:sp>
      <p:sp>
        <p:nvSpPr>
          <p:cNvPr id="4" name="Content Placeholder 3"/>
          <p:cNvSpPr>
            <a:spLocks noGrp="1"/>
          </p:cNvSpPr>
          <p:nvPr>
            <p:ph sz="half" idx="2"/>
          </p:nvPr>
        </p:nvSpPr>
        <p:spPr/>
        <p:txBody>
          <a:bodyPr/>
          <a:lstStyle/>
          <a:p>
            <a:r>
              <a:rPr lang="en-US" dirty="0" smtClean="0"/>
              <a:t>First American Women to win Women's Gymnastics all around title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743200"/>
            <a:ext cx="2590800" cy="3858039"/>
          </a:xfrm>
          <a:prstGeom prst="rect">
            <a:avLst/>
          </a:prstGeom>
        </p:spPr>
      </p:pic>
    </p:spTree>
    <p:extLst>
      <p:ext uri="{BB962C8B-B14F-4D97-AF65-F5344CB8AC3E}">
        <p14:creationId xmlns:p14="http://schemas.microsoft.com/office/powerpoint/2010/main" val="667655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 Athletes</a:t>
            </a:r>
            <a:endParaRPr lang="en-US" dirty="0"/>
          </a:p>
        </p:txBody>
      </p:sp>
      <p:sp>
        <p:nvSpPr>
          <p:cNvPr id="3" name="Text Placeholder 2"/>
          <p:cNvSpPr>
            <a:spLocks noGrp="1"/>
          </p:cNvSpPr>
          <p:nvPr>
            <p:ph type="body" sz="half" idx="1"/>
          </p:nvPr>
        </p:nvSpPr>
        <p:spPr/>
        <p:txBody>
          <a:bodyPr/>
          <a:lstStyle/>
          <a:p>
            <a:r>
              <a:rPr lang="en-US" dirty="0" smtClean="0"/>
              <a:t>Atlanta 1996</a:t>
            </a:r>
          </a:p>
          <a:p>
            <a:r>
              <a:rPr lang="en-US" dirty="0" smtClean="0"/>
              <a:t>Women’s Gymnastics Team </a:t>
            </a:r>
          </a:p>
          <a:p>
            <a:r>
              <a:rPr lang="en-US" dirty="0" smtClean="0"/>
              <a:t>Kerri </a:t>
            </a:r>
            <a:r>
              <a:rPr lang="en-US" dirty="0" err="1" smtClean="0"/>
              <a:t>Strug</a:t>
            </a:r>
            <a:r>
              <a:rPr lang="en-US" dirty="0" smtClean="0"/>
              <a:t> on the vault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600200"/>
            <a:ext cx="4032664" cy="276780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520565"/>
            <a:ext cx="2895600" cy="1773555"/>
          </a:xfrm>
          <a:prstGeom prst="rect">
            <a:avLst/>
          </a:prstGeom>
        </p:spPr>
      </p:pic>
    </p:spTree>
    <p:extLst>
      <p:ext uri="{BB962C8B-B14F-4D97-AF65-F5344CB8AC3E}">
        <p14:creationId xmlns:p14="http://schemas.microsoft.com/office/powerpoint/2010/main" val="2271517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normAutofit/>
          </a:bodyPr>
          <a:lstStyle/>
          <a:p>
            <a:endParaRPr lang="en-US" dirty="0"/>
          </a:p>
        </p:txBody>
      </p:sp>
      <p:sp>
        <p:nvSpPr>
          <p:cNvPr id="4" name="Content Placeholder 3"/>
          <p:cNvSpPr>
            <a:spLocks noGrp="1"/>
          </p:cNvSpPr>
          <p:nvPr>
            <p:ph sz="half" idx="2"/>
          </p:nvPr>
        </p:nvSpPr>
        <p:spPr>
          <a:xfrm>
            <a:off x="4876800" y="1600201"/>
            <a:ext cx="3505200" cy="4525962"/>
          </a:xfrm>
        </p:spPr>
        <p:txBody>
          <a:bodyPr>
            <a:normAutofit fontScale="25000" lnSpcReduction="20000"/>
          </a:bodyPr>
          <a:lstStyle/>
          <a:p>
            <a:r>
              <a:rPr lang="en-US" sz="5500" dirty="0"/>
              <a:t>Why not think big? That's a sentiment that runner Carl Lewis used for inspiration going into the 1984 Los Angeles Games, when he sought to match the high mark set by the great Jesse Owens at the 1936 Berlin Olympics, who netted a total of four gold medals. Lewis did indeed manage to accomplish this goal, taking the gold in the following categories – 100m, 200m, 4x100m relay and long jump. Lewis would go on to further success in subsequent Olympic games, earning two gold medals in 1988, two more in 1992, plus another one in 1996 – resulting in a total of nine gold medals during his Olympic career</a:t>
            </a:r>
            <a:r>
              <a:rPr lang="en-US" sz="4500" dirty="0"/>
              <a:t/>
            </a:r>
            <a:br>
              <a:rPr lang="en-US" sz="4500" dirty="0"/>
            </a:br>
            <a:r>
              <a:rPr lang="en-US" dirty="0"/>
              <a:t/>
            </a:r>
            <a:br>
              <a:rPr lang="en-US" dirty="0"/>
            </a:b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4038600" cy="31078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41" y="4179883"/>
            <a:ext cx="3605212" cy="2474426"/>
          </a:xfrm>
          <a:prstGeom prst="rect">
            <a:avLst/>
          </a:prstGeom>
        </p:spPr>
      </p:pic>
    </p:spTree>
    <p:extLst>
      <p:ext uri="{BB962C8B-B14F-4D97-AF65-F5344CB8AC3E}">
        <p14:creationId xmlns:p14="http://schemas.microsoft.com/office/powerpoint/2010/main" val="1819013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smtClean="0"/>
              <a:t>Bob Beamon 1968</a:t>
            </a:r>
          </a:p>
          <a:p>
            <a:endParaRPr lang="en-US" dirty="0"/>
          </a:p>
          <a:p>
            <a:r>
              <a:rPr lang="en-US" dirty="0" smtClean="0"/>
              <a:t>Set a new WR in Long Jump by jumping 29 ft. 2.5 in. beating the old record of 27 ft. 4 in. by 22.5 inches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1752600"/>
            <a:ext cx="2719387" cy="4439816"/>
          </a:xfrm>
        </p:spPr>
      </p:pic>
    </p:spTree>
    <p:extLst>
      <p:ext uri="{BB962C8B-B14F-4D97-AF65-F5344CB8AC3E}">
        <p14:creationId xmlns:p14="http://schemas.microsoft.com/office/powerpoint/2010/main" val="3471510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smtClean="0"/>
              <a:t>Mark Spitz</a:t>
            </a:r>
          </a:p>
          <a:p>
            <a:r>
              <a:rPr lang="en-US" dirty="0" smtClean="0"/>
              <a:t>1972 Munich Games</a:t>
            </a:r>
            <a:endParaRPr lang="en-US" dirty="0"/>
          </a:p>
          <a:p>
            <a:r>
              <a:rPr lang="en-US" dirty="0" smtClean="0"/>
              <a:t>7 Gold Medals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3352800"/>
            <a:ext cx="4274202" cy="310407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362200"/>
            <a:ext cx="3763963" cy="3763963"/>
          </a:xfrm>
          <a:prstGeom prst="rect">
            <a:avLst/>
          </a:prstGeom>
        </p:spPr>
      </p:pic>
    </p:spTree>
    <p:extLst>
      <p:ext uri="{BB962C8B-B14F-4D97-AF65-F5344CB8AC3E}">
        <p14:creationId xmlns:p14="http://schemas.microsoft.com/office/powerpoint/2010/main" val="1198639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sp>
        <p:nvSpPr>
          <p:cNvPr id="3" name="Text Placeholder 2"/>
          <p:cNvSpPr>
            <a:spLocks noGrp="1"/>
          </p:cNvSpPr>
          <p:nvPr>
            <p:ph type="body" sz="half" idx="1"/>
          </p:nvPr>
        </p:nvSpPr>
        <p:spPr/>
        <p:txBody>
          <a:bodyPr/>
          <a:lstStyle/>
          <a:p>
            <a:r>
              <a:rPr lang="en-US" dirty="0" smtClean="0"/>
              <a:t>Michael Phelps</a:t>
            </a:r>
          </a:p>
          <a:p>
            <a:r>
              <a:rPr lang="en-US" sz="2000" dirty="0" smtClean="0"/>
              <a:t>2004 6 Gold 2 Bronze</a:t>
            </a:r>
          </a:p>
          <a:p>
            <a:r>
              <a:rPr lang="en-US" sz="2000" dirty="0" smtClean="0"/>
              <a:t>2008 8 Gold 7 WR</a:t>
            </a:r>
          </a:p>
          <a:p>
            <a:r>
              <a:rPr lang="en-US" sz="2000" dirty="0" smtClean="0"/>
              <a:t>2012 4 Gold 2 Silver</a:t>
            </a:r>
          </a:p>
          <a:p>
            <a:r>
              <a:rPr lang="en-US" sz="2000" dirty="0" smtClean="0"/>
              <a:t>39 WR (7 Currents)</a:t>
            </a:r>
          </a:p>
          <a:p>
            <a:r>
              <a:rPr lang="en-US" sz="2000" dirty="0" smtClean="0"/>
              <a:t>Most decorated athlete in History</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1200" y="2057400"/>
            <a:ext cx="2633663" cy="357523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679950"/>
            <a:ext cx="2809875" cy="16287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4700166"/>
            <a:ext cx="2619375" cy="1743075"/>
          </a:xfrm>
          <a:prstGeom prst="rect">
            <a:avLst/>
          </a:prstGeom>
        </p:spPr>
      </p:pic>
    </p:spTree>
    <p:extLst>
      <p:ext uri="{BB962C8B-B14F-4D97-AF65-F5344CB8AC3E}">
        <p14:creationId xmlns:p14="http://schemas.microsoft.com/office/powerpoint/2010/main" val="2682912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 Athletes</a:t>
            </a:r>
            <a:endParaRPr lang="en-US" dirty="0"/>
          </a:p>
        </p:txBody>
      </p:sp>
      <p:sp>
        <p:nvSpPr>
          <p:cNvPr id="3" name="Text Placeholder 2"/>
          <p:cNvSpPr>
            <a:spLocks noGrp="1"/>
          </p:cNvSpPr>
          <p:nvPr>
            <p:ph type="body" sz="half" idx="1"/>
          </p:nvPr>
        </p:nvSpPr>
        <p:spPr>
          <a:xfrm>
            <a:off x="457200" y="1542839"/>
            <a:ext cx="3710813" cy="4525963"/>
          </a:xfrm>
        </p:spPr>
        <p:txBody>
          <a:bodyPr>
            <a:normAutofit fontScale="25000" lnSpcReduction="20000"/>
          </a:bodyPr>
          <a:lstStyle/>
          <a:p>
            <a:r>
              <a:rPr lang="en-US" sz="14400" dirty="0" smtClean="0"/>
              <a:t>Babe Didrikson</a:t>
            </a:r>
          </a:p>
          <a:p>
            <a:pPr marL="118872" indent="0">
              <a:buNone/>
            </a:pPr>
            <a:r>
              <a:rPr lang="en-US" sz="14400" dirty="0"/>
              <a:t> </a:t>
            </a:r>
            <a:r>
              <a:rPr lang="en-US" sz="14400" dirty="0" smtClean="0"/>
              <a:t>    Zaharias</a:t>
            </a:r>
            <a:endParaRPr lang="en-US" dirty="0"/>
          </a:p>
          <a:p>
            <a:pPr marL="118872" indent="0">
              <a:buNone/>
            </a:pPr>
            <a:endParaRPr lang="en-US" dirty="0"/>
          </a:p>
          <a:p>
            <a:pPr marL="118872" indent="0">
              <a:buNone/>
            </a:pPr>
            <a:r>
              <a:rPr lang="en-US" dirty="0" smtClean="0"/>
              <a:t>In </a:t>
            </a:r>
            <a:r>
              <a:rPr lang="en-US" dirty="0"/>
              <a:t>the 1920s and 30s women just weren't athletes. Oh sure, they could have been, but the idea of a muscular woman running, jumping, and competing like her male counterparts was so frowned upon that they were almost deemed freakish.</a:t>
            </a:r>
          </a:p>
          <a:p>
            <a:pPr marL="118872" indent="0">
              <a:buNone/>
            </a:pPr>
            <a:endParaRPr lang="en-US" dirty="0"/>
          </a:p>
          <a:p>
            <a:pPr marL="118872" indent="0">
              <a:buNone/>
            </a:pPr>
            <a:r>
              <a:rPr lang="en-US" dirty="0"/>
              <a:t>Mildred (Babe) Didrikson Zaharias didn't care. For the 5-foot-5 Beaumont, Texas native, athletics was her life. Name a sport and Babe was good at it. She was once asked if there was anything she didn't play, and she quickly replied, "Yeah, dolls."</a:t>
            </a:r>
          </a:p>
          <a:p>
            <a:pPr marL="118872" indent="0">
              <a:buNone/>
            </a:pPr>
            <a:endParaRPr lang="en-US" dirty="0"/>
          </a:p>
          <a:p>
            <a:pPr marL="118872" indent="0">
              <a:buNone/>
            </a:pPr>
            <a:r>
              <a:rPr lang="en-US" dirty="0"/>
              <a:t>Baseball? Well her nickname was "Babe," wasn't it? She was supposedly given the name due to her Ruth-like, tape-measure home runs as a teenager.</a:t>
            </a:r>
          </a:p>
          <a:p>
            <a:pPr marL="118872" indent="0">
              <a:buNone/>
            </a:pPr>
            <a:endParaRPr lang="en-US" dirty="0"/>
          </a:p>
          <a:p>
            <a:pPr marL="118872" indent="0">
              <a:buNone/>
            </a:pPr>
            <a:r>
              <a:rPr lang="en-US" dirty="0"/>
              <a:t>Golf? She won 13 consecutive tournaments as an amateur, then became one of the best LPGA players of all time, winning 31 tournaments, three of them U.S. Opens.</a:t>
            </a:r>
          </a:p>
          <a:p>
            <a:pPr marL="118872" indent="0">
              <a:buNone/>
            </a:pPr>
            <a:endParaRPr lang="en-US" dirty="0"/>
          </a:p>
          <a:p>
            <a:pPr marL="118872" indent="0">
              <a:buNone/>
            </a:pPr>
            <a:r>
              <a:rPr lang="en-US" dirty="0"/>
              <a:t>Track and field is where she earned her Olympic glory. At the AAU Championships in 1932, which also served as the Olympic trials for the '32 games in Los Angeles, Babe not only qualified but single-handedly won the meet for her team, Employers Casual Company. There were ten events in the competition. Babe participated in eight of them—and won six! She won the shot put and long jump, and broke the world record in the javelin, the baseball throw, the 80-meter hurdles, and the high jump. Her overall point total amounted to 30, eight more than the entire 22-woman University of Illinois team.</a:t>
            </a:r>
          </a:p>
          <a:p>
            <a:pPr marL="118872" indent="0">
              <a:buNone/>
            </a:pPr>
            <a:endParaRPr lang="en-US" dirty="0"/>
          </a:p>
          <a:p>
            <a:pPr marL="118872" indent="0">
              <a:buNone/>
            </a:pPr>
            <a:r>
              <a:rPr lang="en-US" dirty="0"/>
              <a:t>At the age of 21, Babe competed in three events at the 1932 Olympics—the 80-meter hurdles, the javelin, and the high jump. She would have competed in more, but at the time women were limited to competing in up to three individual events. She easily won the javelin, the first Olympic javelin event ever available to women, with a hurl of 143 feet, four inches. Then she broke the world record in the first women's Olympic 80-meter hurdles with a time of 11.7 seconds.</a:t>
            </a:r>
          </a:p>
          <a:p>
            <a:pPr marL="118872" indent="0">
              <a:buNone/>
            </a:pPr>
            <a:endParaRPr lang="en-US" dirty="0"/>
          </a:p>
          <a:p>
            <a:pPr marL="118872" indent="0">
              <a:buNone/>
            </a:pPr>
            <a:r>
              <a:rPr lang="en-US" dirty="0"/>
              <a:t>She actually tied for the gold in the high jump with Jean </a:t>
            </a:r>
            <a:r>
              <a:rPr lang="en-US" dirty="0" err="1"/>
              <a:t>Shiley</a:t>
            </a:r>
            <a:r>
              <a:rPr lang="en-US" dirty="0"/>
              <a:t>, but was only awarded the silver after it was determined that her jumping style was illegal. Always ahead of her time, Babe's head crossed the bar before her body, much like the "</a:t>
            </a:r>
            <a:r>
              <a:rPr lang="en-US" dirty="0" err="1"/>
              <a:t>Fosbury</a:t>
            </a:r>
            <a:r>
              <a:rPr lang="en-US" dirty="0"/>
              <a:t> Flop" that is the popular style today.</a:t>
            </a:r>
          </a:p>
          <a:p>
            <a:pPr marL="118872" indent="0">
              <a:buNone/>
            </a:pPr>
            <a:endParaRPr lang="en-US" dirty="0"/>
          </a:p>
          <a:p>
            <a:pPr marL="118872" indent="0">
              <a:buNone/>
            </a:pPr>
            <a:r>
              <a:rPr lang="en-US" dirty="0"/>
              <a:t>In spite of her amazing success (and sometimes because of it), Babe had plenty of critics who claimed she should act and dress less manly. Eventually she did soften those critics by growing her hair out, wearing long dresses and marrying, but she never changed who she really was. When she was asked how in the world a woman could possibly drive a golf ball 250 yards down the fairway, Babe explained, "You've got to loosen your girdle and let it rip."</a:t>
            </a:r>
          </a:p>
          <a:p>
            <a:pPr marL="118872" indent="0">
              <a:buNone/>
            </a:pPr>
            <a:endParaRPr lang="en-US" dirty="0"/>
          </a:p>
          <a:p>
            <a:pPr marL="118872"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260" y="1752600"/>
            <a:ext cx="1876425" cy="24288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667" y="3791824"/>
            <a:ext cx="3844018" cy="26722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93" y="1793794"/>
            <a:ext cx="2285612" cy="1939307"/>
          </a:xfrm>
          <a:prstGeom prst="rect">
            <a:avLst/>
          </a:prstGeom>
        </p:spPr>
      </p:pic>
    </p:spTree>
    <p:extLst>
      <p:ext uri="{BB962C8B-B14F-4D97-AF65-F5344CB8AC3E}">
        <p14:creationId xmlns:p14="http://schemas.microsoft.com/office/powerpoint/2010/main" val="3666815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Moments/Athletes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3711" y="1828800"/>
            <a:ext cx="1514475" cy="30194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451" y="3310827"/>
            <a:ext cx="1819275" cy="2514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665" y="4772025"/>
            <a:ext cx="2819400" cy="1619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331" y="2947842"/>
            <a:ext cx="1857375" cy="2466975"/>
          </a:xfrm>
          <a:prstGeom prst="rect">
            <a:avLst/>
          </a:prstGeom>
        </p:spPr>
      </p:pic>
      <p:sp>
        <p:nvSpPr>
          <p:cNvPr id="10" name="AutoShape 4" descr="data:image/jpeg;base64,/9j/4AAQSkZJRgABAQAAAQABAAD/2wCEAAkGBxQTEhUUExQWFRQXFRcYGBgYGBcXFBcXGBgXFxcXFRgYHCggGBolHBQUITEiJSkrLi4uFx8zODMsNygtLisBCgoKDg0OFxAQFywcHxwsLCwsLCwsLCwsLCwsLCwsLCwsKywsNys3KywsLCsrNysrNysrKysrKysrKysrKysrK//AABEIAS8ApgMBIgACEQEDEQH/xAAcAAAABwEBAAAAAAAAAAAAAAABAgMEBQYHAAj/xAA6EAACAQIEBAQEBAQGAwEAAAABAhEAAwQSITEFQVFhBhMicQcygZEUQqGxIzPB0VJicuHw8SSCkhX/xAAWAQEBAQAAAAAAAAAAAAAAAAAAAQL/xAAZEQEBAQEBAQAAAAAAAAAAAAAAAREhQTH/2gAMAwEAAhEDEQA/ANdDdqGe1EBMzy6UoH7UAEgcqIbg6ULXD0ok0AyJpC6o6Urr0orE0DLzdxtBo964BuKC6O1AT2mgOLnakMRcVd4FGxOICIWOwBJ+lZZ4h8TNdeRMZtp0H0oL/b41YZWZXzBTBjrQ8J4/ZvnLbb1CdCddP3rE+JcaYelG06DrtSOGs4q2VvZLiCZDaqB9avB6EyiigDUVW/AHiRsVZIuKPMtmCR+bXQ1ZmBnamBIiiGlzRWmoESoojJPanBFJmrgb3LdENunBo2Q9KYGy6V1OBarqgsC0aDQJZ70UjvQczV0UQigC96A5YikzNDl70BXvQJ5DSeSjlK5F5zQQfjK3c/B3QnzZf0nX9KyFPDmIujX0yeZgRWt+L+IPYtqyrnQlhcmdFC6RHOar+N4S+JtIbbKBAMMDrI2igbeGPCFjDw75Lj7ySPT7Vbb6reRrZKsCpEaVTuBeCyGuedckFCMoPyMdjoaeeFvDjYdj/wCRmVW12nsDpI+9A88BcEfDPiFIgErB6wP31q1kGoRjcfFoEJW2AXYjUNoy5SOoOU1OOvegS1rjRP3ro71QcTRCKHyuldkoCZDRlBrlXvXAVbAqqUFAprqyJwKOVFNsUc+1AzDpQImDpRQgpUEdKKKAmQUViKULDpSTR0oCyKLIFHC9q64KBnjrIuIyEAg7g1U8ZhHtsBmCwCYG0Tp/Wrkp7VWfHqEWPNVdUkHrljf9KsopXFMVc0OGxF8SZcC3KsZ1IJGmmm9SPDAGuW2U3w7D+K10Qrx+k+1QreIMC6qLnmMR/mKx9qmrPiHDO1u3h8zsIgdP+qSjQeH4MAZuR2/rTsW1qLw/GbVt0w9yVuMoKlhCtPJW2ntUvUDe5aBNJqgp2w7Uid9qajrYE0GUUZTXMR0pqkSldkFKSOlAWirqYHItdXBq6oqYdzScnpRlWKMqd6BJnPSiyen0pfIa7LQN4PSiQelOWFENugbNNdNNeL8TSwssRPITvWf8X8dNqEIXlp/egvHFOLW7ClnIBjRZ9RrJ+LeO2a87XM5tBWVLSRlE83n5jUVxHjLPuxJ95qr469J+tA24rivMuFlTL/ztT7w9xq9hTntBJ6kSacYDwli7sMuGush55Y066xQca8M4nC+q5ZdLUwGYaex6UE3jPFN/E5fNuAhflVRlAPURrV38N+KntqFdsygD5jOlY7auGDl5an7xTtOMMFjb60HoTDeKLTATp+oqTwuMS58hBrzhheOsGjMfvV08OeJSGmYOnPSrqNdZ4MaUMGi8MvLiLaXQBJH2POD00p29uopoQaFhStxaKFoEhXUrloaCRyDrSgt0WRSiwaAuUdaBwNqPIopA3oCZKTyjrSwK0hcI2oMM8ceI/Mv3IPpVigHsYqkX8Z+Zth+povHXyYi+vIXn/RjUa+I17chQPVvTqf8Aqp/4c4a1f4hbS4oZFDORuDlGmnvVRKFt60D4J4AHGvcI/l2SZ7sQP6UBPGfxCxa4q7bsXfKtI5RVVV5czNTXhzxOcXwrGLi7qtcVHy5soY+iV05wazDjVzPfuuNQ1xyD1BYwftT7DeFLtzB3MauUWrZIM/MYIBge5oIWziAqsJPqAH0GtIi5NC6ikiKBXztuR51IYDGEQJMTUOtPcE2tB6X+FrZsAhJn1t+9WtkqlfCG9OCjpcP6gbVepFA2KTSbJS76Gkyw6UCUd66lNK6gfWyTSh9q5dNqDPrHPegOw6UUntQyaEsaBEHtSVwTyp1rSTTQeTvFlplxV8XFKt5rmCIOrEj9KhAYr0T8UPClrFW/MPouINHA3HRuorz3i8OUYqYMEiRqPpQGW7yrQfg/x+xYvXrd4hPOUKHJgCJ0J5TP6Vmyg0tboNYxPgXhKElsfC9BctiB0mDTXxp4kwWH4d/+fgWFwP8AMwOaBmzNJ5sazFnPtSN00CTNRa6DXUC2Cwb3XCW1LOdgP+bVsng74W27ZW5ij5j6HIP5YPfm1Zv4Au5cbb7yOn616Vwi+kQdooJTB2lRQFUKBsAIH2pcMelESYo4mgJcM0jPal2Q0Qg0CWbtXULIa6gfOO9GAojDoaFR1oDR3oCO9GKCgKjrQAF702xV9UgMwBYwoJAnnpTiB1rD/jT4gLYlbKMR5Q5aeo7n6bUFu8e8VCIylogffkIrz/xF890kbSdO1Tg8Y3nti3iCbyg+liYuLpESNx71K+B+GYe5bu4i/ZF4K4UBmI0yydBvy1oKKyxz+ldberdxHgmFuOww1zy2Oot3T6PZbmw/9qq/EuF3rBi4hXvup9mGlA1uNApHPQkUUigAk0Ze/wDvT7hfCLt8xbXTm7HLbX/Ux2q5cM8PYK2mv/lXeZlltDrlGhYdzQVrwlhWN1ro+WyFdjIAAZ1TUn/UftWrXvibh8Ooysb1wqJVAQikDbMRv7VX/DnD7SpxEG2qq2EJhS3XoT3rLASaujfPBvxNu4rEpauW7aq5j05pHTUmtWA715Q8JY3ysRaednUn2mvVltlbUHfaoB8uedAdt6UgdaISKBIjvXUdyK6gUF4EbEe9Ko+lJltNtaFXoFSwojEUKvQyYOlAjduAAk6gCftXlbxNjTexN5zqWuMd9d/9q9N+IsV5eFvvtltOZ+h/rFeUsSwLEzqe1AzcGtW+HHhxruAZy7orOxXLlkgALOvWsvw9ouyovzMQB7kwK9F4Lgww2FtWktZyltQZMw0TOUnrNBk3GPCV5CTbt3W1MyoI+61HphcWAbLW2yXBBR1bbrqvIkairpx3H4pILWSsEgZJAaefUHblUU/irFD05yGXbMqZx2Mj9qCl2PDVxi03LKBSRLPuRyjek8FYt2Tnup50E5VB/hEj/Gw5dudSXiC3iLjB7mbKwDZS05ZJAOQdSD9qWwvFWFpbWSLakkKBLEnctNBF4jiN68wBELPptrFu0vQBRH61ZOBcKvGC161bGuklj7enlSvA8UPUzKWUbKSimewI1qZwZScxt3ULabWwYPQRJ+1WQPPBGEzYu7buMjo+HdTlBB1K8j9axviNhbd64imVS46qY3CsQDHLQVtHCyuFxVu8zXcuqwyj5WEZtIgDTesm8YJGOxYgR+IukRtBckfoRSwMsBiMrg969ccFvzYtNzNtT91FeQsOdR7gD66V694WMtm2vRFH2AqCRzCk8wo2bTam7uaBU11JK9dQPATXEntSY23rh70C6saMD7UkR3riBG9BWPiZeKcOxB6qF/8AplFeZb7a16K+Lt4Dh1xSRLsgH0YH9hXnK9QXX4PcHGIxvmOspYXP2zzC/wBa2PjeJubKYqmfBWylvBMxIDXLje5yjl2FWHiuMVRJbT96sgqPHsXiy35T0zAMfvVaxmFcmbxwunOPX9CNjUtxLENdYyDljQA0ldsWbSICFN1/kDTlUc2algqeLzebMpnCZVKOYWPl39zUvh7Ry5zYzEE5iLpyk+wNR/EcKqNoiuBJJBiTOv8AtS+TKZUQj8p2jn71BM8OKsZFtVAOgIBg9jvVn4djCFnKAY5CPv1qmYK6Lbg8gfvVwwQV/UpkEfQVqBxxC1cu2mBMkisT47fL33Y7wqn3RVST3OWfrW6HEqq5Tr0isH4yP492NvMaPvUo7g9gvftIN2uIPuwFevrCQI6V5Y+HnCbmIx1lUMZWDsx5Kpk16mtxyqBw21NyJo7JNInegOB7UNNi+p1oaCUW2IoMgoQ8CizQKLbFcUWih6Bn7UFJ+MGHRuGXZ+YNbyHo2cbfSa842sMXdUXdmCj3JgV6p8T8AtY22tu9nyhg0K2WY5N1FQWO8DYJLYa3ZCPbIZHX5gykET12oKVwbD/hMX+FL51sWTrEet4zGP0qM8Q403bgEkLP7igu4k3eJYpklpgDXloNfalMVhXz6IJGp67RtVDOzGm5161FcevBsQD8ygBR7Cpe5cFqcx1ykqAJk89RppVO4hcYHMdDP6VAvxKFcFZKj/hqRsXM1oRMD9qr+Lxs8vyx+vKpjg5IgESCNewPage/K3IgipfhPExbXK2ktHXemlzDRCgawBpqTOopduHP+ZT1kiKs0OOO8SK2mZZnbTeTtAqoYjwfjivmnDXCpGaY11G8VdvCOEBxDXL8eTY9ZB5tssjoNTWyYe6rqCuoI0PIjkatGL/AnDL+JxBOjLaUZSIbVjOn0FbnbUVHYXhlm3ca6lpQ7gBmA9RjUAnpT5TWQq0Ug4Fc7GkfM7UHMq0NELTXUD8XT0FGFw9Ka60AuGgd+caHzj0pC00mlC43mgQxvFEtCXYL0mJNZ5xbjWLvYn+HP4UBwGAADMu4399e1WTxliES15jqWy6elSx19th3rM+CYm5cxFlUts9ibohGgxcOcuSTE8qCL4bZNvicMJNxFudBLgN+hJH0q5OI8yB6piR0/wC6gPF+DNjiGDaCA1vLBIJ9JMAkc4NSl/MzXAGy6iOuo/2qyisYhWRyGMggiOU+1V7iK5jlClR/m69hVt4rbYHNMawfbr+tV/H4ZiTz9j/zWoKu9SmExrKfSOQHf7VF4pIapPhRdfUhgj80Ax96C34CXFkgnNmIkxGx371YnsXEs52Yl+hMx0FRnhviPnZPNVcyv8+2YZTqQKneNXVdBGaPtt1rUFU8P8TTNi1ufM9hgmnc8503rRrPEr1m1hbS5WJtpmH5lC2wTInbvWH4rFNZuM67lGXtqef2qd8A4jH4nENkOfSGuP8AJbBM8tyelSUbnwPiL3lZnQIAYAmSes9OVSaPURwnACwmUOzEsWJbck/sKeG7UoWuXjSbNST3O9INcoHWeupn5ldQKSTsd6MfekNNDRfxHaaB8vvRlTqaYrentSmKx620zPoNu5PQDnVwG4jAtvr+Rj+lU7wBwxLeGtvs728zan87MZjlplqfvXMReQm2iWkI0NyWJB6gbVG8DcWrhsvcRyFGbKrADKFCgE6QAdqYIL4kWMzYO5/hvlCexUn+lJqwF1iTEohHvsan/HmEDYUlR6rbpcEdFYTH0NRFzDAlCBJYH9IOtIIfxFZIEj5Tudqry2iyMCfl37j+tXvjdtTZZT0n9KoVzEgKNdSINKKu+ENy8ttd2YKB7n+1SfAsKXOXX0kjTsSKkPA4F3ilnKPSudvotthP3IpW1hmsYi+gAlbzj76j9CKgeYEHzlTQDYddv71ZuI22Agf4WFVzh9om/bJOutXDjN9QqsdCAeW5itQU3EeH1u20MQTH1qwfDHD+RiMVbMgEIw6aSDH3FSPCbCth7R30B+sCpHgNpPxFwjdVhvrBFMFmD96I1yKKCJ7URro+lTAHmTQOeVFzig83WI1p1BW96CntvDE76V1MUkrSsigtz70gitGlAcTk+Y5QNzvpvNQSStt6darPD8Z+LxlwkfwrOgHKQefudaJjsTisUrLhHsqpBGfO+eIOoAWBQeHOAvhrX8NszvD3HnqNAOoFBOcX4ipZVJKgiJGwO9VtuLWroZLN7+T/ADDEtz35b0viuHEuDcYmNYXUEdNajb3D1tyyW0sZmJcADMwEwNOsk1RM4XiKtYumcxRWHY+mR+9UvAcRVsPauZ7gZV1GkBvzZT1MU3xl+A72zLHXuPY1F+FcQ13PbeYLb9Oev2oJrifEPNQ6uV7BQp/1Ea1T8XiB6lMCNBlET0qS4qlywxXXKNY5D2B2phxO6srdA3GVveoJb4TvGMfTXyzHbVae/EtGsYzzYgXUU9iyaH67U3+EqH8U9zkqR9WP+1W/4l4Jb+DZ23tEOPaQD+lUUPh3FGS4l7MsjTJELHuNqm+J+IReQLlURqfVJHYaa1QrV3WNSJqUwzTJEfU/81qC/wDAMbctILfofmh9QYA9QRBFWfw3Zzs+IWfWApBGzKYP7VUPCdpcZYKqSLtpokblDv8AQVpXCsD5NtLaiFVQB121P1M1qgfLPSkXXkalFwrnsK42FQ+qCagj7GBZzJkCnpKWxtJH3pvf4kSYUQBUZfZpk0wOsbxFjGXQV1RJeupgkrRK0GWd4IogxQf6UbzIMA0Gd4+7cs3CiQCr6E3EUMO4mdu1OcJ4mvWlVGZOQnMY7R6KZfFPgBzLikXMAIcDUjeG07VV+HYtSFYmcpEjTWmjWLf4hlDC5ZCuN5bSNenOqr4ix963NthbCnUsGkGekjeo6/4pEjK0AbJ09m51FcRvHE+tm7Abx3NNCuOxUWttOo1+umtOPDvAbgX1N5eYLcJMzDTAjrH7ikfDPAGxd8JtYQgu/Jo/KvvV14xdtpeu5XAIyxzWAAsH7VAwxuHXE2wR8wlW0gmNjrVWbh4TPbbVYMTzPSeVS7cdgnYz00qH4rxIMdjEf7VbRevhh4bNq1cuuP5rgoOeQKACfrP2q0eIuFC7h7ts6ZrbDaeVKeGLCfhbRVplF1+n+xp3jFPLlUHmpbRBPKOVSvCMKGOVg5BM6AH7Un4it+Vi7yMCMtw6coMkH2giiYbiKyNwaC9eHcL+Fv27iFghIVp0VgT+YVsdtkA3BrDeGcbd4QlcmgndiK1u3Hlrl2ygD6CgkWx24GgFRuIxYPWutrO5phjpB0PtQDcxH0pK5c600FsE6kg9KTdXynQmNq2HL49V0C11NbbggZlg11Z4HOCtDKdPtTq2qT8pmKiUwzqsi6PTJKnQ0mL+IIkAQRJE8vpV+ifsqBOZdNd+lVviHgrB4gsRaNs/4rZyk+8iD9qnbVw5QCQCRzo7sEgFyD0C6fWpgz2/8JYeRiWy/wCgZvvIFSvBfAWHtfzBcua/nML9QoFWe5iLmkOCJ5jl2pa7iGMZSpHMVZAqyhLfl20VfSQuUQAYgViHHrl6xdNu+Dn3OvzAkwRHKt2wtqBLEgRP17VknxP8PYl8WbyWne0yLlZROw12rIpy48T/AN07wgbE3bdkfncKOW+hpiOCYif5N3/4b+1WbwR4UxRxlm55LKqXFdi2ghTJ7kxNBu/AuFpbspatrCosAHtv9aevhlUS2tCeKoF0P/Pao58W7k9O1BRfij4Z/GAXrYFu5aU7/nQax7jWsOUma9N8QVnVkIEsCAeWumtebuKcKu2rro1tgVYg6GNOn2oFMNi2XWAK3fwBx38XhQzEFkOSIg6CBXn3D8PvXCFS1cYnkFY/0rcPhp4ZvYLDl8QfLN1gQkglYHPoYoLo+GH0ppirB0yjlzo74wD8xI60hi7wJkEmqI4q4eWECm74nLPqk/pSmLa48x8o6/1qJvWQZ17jpWglxLHuxA2gbxvQ0JtjQyTXVMB1sojebdcBzGokjTmRUpgsSokiSd9AdRTXyDcEljGnpyjLH70fB2S7Fbblcu+g26CanRKh/MjULBEAinRu/wCIkx0109qQuYIkALc9XLMOfeKVwvBmIBZsre+h+lPAqjKxAgeWDsR6j3rl4dbDl1UmR1P7cqe4Phd2SCw/ysOXvUnhMALQJuvm15gCKgh8MTdYKttgBzYQoqVxGEhQs7CkMTxxV9KW3YEwCBpUNxfxjYw4AxGa2WPplSQY3gj3oJNsN/znRbOEyyZjQ69zoP3qtP8AETh+jG6SRtCMTMR0ocD43w2MZrNrzFAXOXIjQEct6DsQmRipLH2BP1mnmFvMg0LAHm2g/Wk7WKLgtagZebKQW6b0S7w5sQo8xteikjn+lUKjFDP/ABGmCDM/2qD4xws+dcaNGMj2Ooj7mpDEcPCQqQvKcwLT9aifEfiO3hfLt3ixYofXEgxy050Fi8P4WI05b7U/8Wuwt2gp/MdOoiqbw74hYNFBa7oBtlYtt2FPsL4ubiOb8LahLZAzuQCSR05UEhaxnpCtbI9xp70rDBSc0kdgBFRdnCYok5mtgTtq32NGtq4V2dgSCfSDGlUN+KcUGqhokamCVnppTKx5aoS7kqR+Wf8AuiX8a7OQEUJpJ0J9tKUwHCrjXGaU8sjpy+pqiKxPFNhaR/sTpyrqd8Wa6GiwGuAbwAI++9DQTSW8ohoDb7yQY2PameDx65gA0vPQgfrUhheA3rrls3sxBAHSNNam7fCsNYUHEFXceomPVI1nSsB7wQJdTMo5xPcVLphba/NEnSf6VC3PFNtbee2hKjoBI/8AX+tBxPiOe2GJgcpWTJ/Wgnfx6ZsigmBvy9ppvjLzFSVUHsTUPg7oUgGPUOQ1J69qFr+RjlzEHfUUCD43M5Qgz+X0tlnuYqr/ABiwebBW3G9u6J02DKV+0kVcsZdDoCHcEcl0P1neovxrgy/DbyKS/oLerVpGvTtQeeM9X74Op/HvOw9IQKT0kz/SqEtknXrqJ0+tXj4dWcQVveTkgvbzljpAnQaa0G0XMHZf1kEmOumnYGKRuCwSPyuBOmhjvUZg+GXclx7jldZGQerLA2jvNBwzyyQ5Ql4+dlBY+8negG7YsMxFvRwZlhJnprsKz74w8LuLas3WOaGKmANMw02rTtmLEhdpJAGlVD4mAHAX0IBKFHDFhm+bktUYXmitg+D+HJwzNmIBumRHQETWQup35Vunw2ZrOCs23ttDBmLCBqToDJnbtUFsvYJCoBJ7QYHuQN6g7HDrMNndWMxIlZ6TrSILrddrUlgdnb0xsIHIb0HFFFwpmKI8wQNjPsPetYG7MFLqolUjnJE9eUUlgeNgubYOYruwUZRz01mk+J8O8mQGzZhLZjKFdvlGpNN7PEbNuCtlQ2oZgqqSOoPT3qh9c4xkPzhp1A0BA7g0NMeJNbuNqlnQD1HViI2bKK6p0WDj3jTIoWMjGcoUgzB5NyqCxHGLt0ED+ZHymDp2JjpR0vKwZfJZIgICAToT1HP+1JcRsMxts0CIAIfIv+YMI15VkN7j3VW4VW20gSVeDqNj/annBcfimtjVRqBEzB5axtFNUS4/8NMoB1MFdYO802L22uFWLKqnUIGjTTUggE89KDQ8BbdAPMKloMn+xocTdeP4AR23hmhY+m9VxMUoALMxAAAAkGAPsTrTVrLglw95rbRosCJH5YOscxpQWq1ecgLcFsNuYLadMumtI38JdYC35w9chjpOWCTp7CoF0vrbAtW2aS2jsMwnY7+1Dw7CYu43qbKFEGVkercSp5D96DK8bgmV2jVQxA3gKDyrRPA182rLLmAB1bKJbNyOo2EU3xXALbt6B/DQN6tw0Hn3+vLaobhd5i5tq4TkSTvrEdjQaDb4vcVlEXCCYDFSB9Z5GTTTEY0vdyEgKJYhWGYzssbgUxxnEQAnl+bcMZPWQF10meZ5TReHYvy7cPatoxJI0ViVJ+UH8x51dEnxLEXWUrlHlADRTLiNZn3iqv4rsi3hjBYm5AJM6E7e0dKeXeMKCTBzAgZWBXloRFRPiUl7TGDEqwBbTfWRG9NFIwNqbokCBpEGP071p+CBV/MN4BQsZDMKCNCB2g1WLfBAqW8QusGCI399eftVxxvC5s2ruGYKlxdQx9Ay6xoI5nSkDS1atl863m9SbnUTqdWPblQZkhlXEqWynTSJOnzdKicRwu5ab1FIaWaGmS2mVpiD7VGXcK2YZUyD8pSYB/KWH9K1os5xWUBQwkrl3JJy66T7xJ5iojGXclyGtsRmB9UEEsAdQI0otrFeWAWe0xD5RvIknNPUftTjC46yXNwIUMsQcwgMIUmD10NA3xN7MZYpbOuxgkcpHKgruOOwYQ7g6y0TMmftQVNEjgsfda+bYtljoZ33/NroABBgzSjXr6i4oZW1JKlZb/DAQT6Ypja4ndV2IAlgIkxv7dImnyXWKG6YBKlh82oEDX6xWQlbxa2j8uT0nVhkTuAdwadDiZcZZVUjQCGHuI3naiWeI3blsRatlJJhtSY0JEzG9SvCbyAKUsW5zFWJAkED9elWBiOKhlXyrTOFESwghp/LPPrT65jQypdc3AAdADu+gYGPm56U9TxCirlyrmCklQpC79udRePUYhQNF3eFkAHmdudBM4fjSXSCAQC2XMYEaawIqzfhbKWyrXmzOAC0ifoDpWW8PwUMv8RkcSwIgwSdDtrQX8Ni2c5glxTJVsxtlsukkKdJ1+1BbeL3sNYQ2/MA03+mgrOeAw99mbRWViBGbmNwOVK4nhTPGcRO0MTrrMyeUVIcH8NXdSpAXLuT6uw7VAsE0zW78iCSpBAidgAZWKWQ6KFQMhzHMVggRplkzPKgwXDlYFXGk5SRuIHKNdwTSOM4ZaTRbtxoAPqmNdOVUI3sQ6x/DXMqqxJknSIGUaSAabcX8SeYl1PJRQ6mWEzMe+hpW5wq9mTY5liAcoUrz5zsKff/AJKEMScnJtA2sakdftVtCfhLj+EOH8u6cjBVBk+pmAiaunA8fghaKhhkO4YnUxyH5azriHh1balbd5hrqSNddtucmluGcFO74i+SCEyhoUGCTz1GlNDniXkC8wacit6WeZIMDXvUfdhWm2JVjMLBbfQRruKmsXhktKWbPcKr65bfYzrzH9aj7/FLotm6qIEzEKIBYxpLHrAq4CLctgD0+Zd9QZNTl7aDfWm1+7bTJNsliSRmMZehPapfzXxIUpFoZDmUbNrJJI12kRURi8Y9twF1k5SsmAAREE8qCVXF5NbkvPIBW1+23KuqNuNaaXdGALRGcmDGvKuqdH//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xQTEhUUExQWFRQXFRcYGBgYGBcXFBcXGBgXFxcXFRgYHCggGBolHBQUITEiJSkrLi4uFx8zODMsNygtLisBCgoKDg0OFxAQFywcHxwsLCwsLCwsLCwsLCwsLCwsLCwsKywsNys3KywsLCsrNysrNysrKysrKysrKysrKysrK//AABEIAS8ApgMBIgACEQEDEQH/xAAcAAAABwEBAAAAAAAAAAAAAAABAgMEBQYHAAj/xAA6EAACAQIEBAQEBAQGAwEAAAABAhEAAwQSITEFQVFhBhMicQcygZEUQqGxIzPB0VJicuHw8SSCkhX/xAAWAQEBAQAAAAAAAAAAAAAAAAAAAQL/xAAZEQEBAQEBAQAAAAAAAAAAAAAAAREhQTH/2gAMAwEAAhEDEQA/ANdDdqGe1EBMzy6UoH7UAEgcqIbg6ULXD0ok0AyJpC6o6Urr0orE0DLzdxtBo964BuKC6O1AT2mgOLnakMRcVd4FGxOICIWOwBJ+lZZ4h8TNdeRMZtp0H0oL/b41YZWZXzBTBjrQ8J4/ZvnLbb1CdCddP3rE+JcaYelG06DrtSOGs4q2VvZLiCZDaqB9avB6EyiigDUVW/AHiRsVZIuKPMtmCR+bXQ1ZmBnamBIiiGlzRWmoESoojJPanBFJmrgb3LdENunBo2Q9KYGy6V1OBarqgsC0aDQJZ70UjvQczV0UQigC96A5YikzNDl70BXvQJ5DSeSjlK5F5zQQfjK3c/B3QnzZf0nX9KyFPDmIujX0yeZgRWt+L+IPYtqyrnQlhcmdFC6RHOar+N4S+JtIbbKBAMMDrI2igbeGPCFjDw75Lj7ySPT7Vbb6reRrZKsCpEaVTuBeCyGuedckFCMoPyMdjoaeeFvDjYdj/wCRmVW12nsDpI+9A88BcEfDPiFIgErB6wP31q1kGoRjcfFoEJW2AXYjUNoy5SOoOU1OOvegS1rjRP3ro71QcTRCKHyuldkoCZDRlBrlXvXAVbAqqUFAprqyJwKOVFNsUc+1AzDpQImDpRQgpUEdKKKAmQUViKULDpSTR0oCyKLIFHC9q64KBnjrIuIyEAg7g1U8ZhHtsBmCwCYG0Tp/Wrkp7VWfHqEWPNVdUkHrljf9KsopXFMVc0OGxF8SZcC3KsZ1IJGmmm9SPDAGuW2U3w7D+K10Qrx+k+1QreIMC6qLnmMR/mKx9qmrPiHDO1u3h8zsIgdP+qSjQeH4MAZuR2/rTsW1qLw/GbVt0w9yVuMoKlhCtPJW2ntUvUDe5aBNJqgp2w7Uid9qajrYE0GUUZTXMR0pqkSldkFKSOlAWirqYHItdXBq6oqYdzScnpRlWKMqd6BJnPSiyen0pfIa7LQN4PSiQelOWFENugbNNdNNeL8TSwssRPITvWf8X8dNqEIXlp/egvHFOLW7ClnIBjRZ9RrJ+LeO2a87XM5tBWVLSRlE83n5jUVxHjLPuxJ95qr469J+tA24rivMuFlTL/ztT7w9xq9hTntBJ6kSacYDwli7sMuGush55Y066xQca8M4nC+q5ZdLUwGYaex6UE3jPFN/E5fNuAhflVRlAPURrV38N+KntqFdsygD5jOlY7auGDl5an7xTtOMMFjb60HoTDeKLTATp+oqTwuMS58hBrzhheOsGjMfvV08OeJSGmYOnPSrqNdZ4MaUMGi8MvLiLaXQBJH2POD00p29uopoQaFhStxaKFoEhXUrloaCRyDrSgt0WRSiwaAuUdaBwNqPIopA3oCZKTyjrSwK0hcI2oMM8ceI/Mv3IPpVigHsYqkX8Z+Zth+povHXyYi+vIXn/RjUa+I17chQPVvTqf8Aqp/4c4a1f4hbS4oZFDORuDlGmnvVRKFt60D4J4AHGvcI/l2SZ7sQP6UBPGfxCxa4q7bsXfKtI5RVVV5czNTXhzxOcXwrGLi7qtcVHy5soY+iV05wazDjVzPfuuNQ1xyD1BYwftT7DeFLtzB3MauUWrZIM/MYIBge5oIWziAqsJPqAH0GtIi5NC6ikiKBXztuR51IYDGEQJMTUOtPcE2tB6X+FrZsAhJn1t+9WtkqlfCG9OCjpcP6gbVepFA2KTSbJS76Gkyw6UCUd66lNK6gfWyTSh9q5dNqDPrHPegOw6UUntQyaEsaBEHtSVwTyp1rSTTQeTvFlplxV8XFKt5rmCIOrEj9KhAYr0T8UPClrFW/MPouINHA3HRuorz3i8OUYqYMEiRqPpQGW7yrQfg/x+xYvXrd4hPOUKHJgCJ0J5TP6Vmyg0tboNYxPgXhKElsfC9BctiB0mDTXxp4kwWH4d/+fgWFwP8AMwOaBmzNJ5sazFnPtSN00CTNRa6DXUC2Cwb3XCW1LOdgP+bVsng74W27ZW5ij5j6HIP5YPfm1Zv4Au5cbb7yOn616Vwi+kQdooJTB2lRQFUKBsAIH2pcMelESYo4mgJcM0jPal2Q0Qg0CWbtXULIa6gfOO9GAojDoaFR1oDR3oCO9GKCgKjrQAF702xV9UgMwBYwoJAnnpTiB1rD/jT4gLYlbKMR5Q5aeo7n6bUFu8e8VCIylogffkIrz/xF890kbSdO1Tg8Y3nti3iCbyg+liYuLpESNx71K+B+GYe5bu4i/ZF4K4UBmI0yydBvy1oKKyxz+ldberdxHgmFuOww1zy2Oot3T6PZbmw/9qq/EuF3rBi4hXvup9mGlA1uNApHPQkUUigAk0Ze/wDvT7hfCLt8xbXTm7HLbX/Ux2q5cM8PYK2mv/lXeZlltDrlGhYdzQVrwlhWN1ro+WyFdjIAAZ1TUn/UftWrXvibh8Ooysb1wqJVAQikDbMRv7VX/DnD7SpxEG2qq2EJhS3XoT3rLASaujfPBvxNu4rEpauW7aq5j05pHTUmtWA715Q8JY3ysRaednUn2mvVltlbUHfaoB8uedAdt6UgdaISKBIjvXUdyK6gUF4EbEe9Ko+lJltNtaFXoFSwojEUKvQyYOlAjduAAk6gCftXlbxNjTexN5zqWuMd9d/9q9N+IsV5eFvvtltOZ+h/rFeUsSwLEzqe1AzcGtW+HHhxruAZy7orOxXLlkgALOvWsvw9ouyovzMQB7kwK9F4Lgww2FtWktZyltQZMw0TOUnrNBk3GPCV5CTbt3W1MyoI+61HphcWAbLW2yXBBR1bbrqvIkairpx3H4pILWSsEgZJAaefUHblUU/irFD05yGXbMqZx2Mj9qCl2PDVxi03LKBSRLPuRyjek8FYt2Tnup50E5VB/hEj/Gw5dudSXiC3iLjB7mbKwDZS05ZJAOQdSD9qWwvFWFpbWSLakkKBLEnctNBF4jiN68wBELPptrFu0vQBRH61ZOBcKvGC161bGuklj7enlSvA8UPUzKWUbKSimewI1qZwZScxt3ULabWwYPQRJ+1WQPPBGEzYu7buMjo+HdTlBB1K8j9axviNhbd64imVS46qY3CsQDHLQVtHCyuFxVu8zXcuqwyj5WEZtIgDTesm8YJGOxYgR+IukRtBckfoRSwMsBiMrg969ccFvzYtNzNtT91FeQsOdR7gD66V694WMtm2vRFH2AqCRzCk8wo2bTam7uaBU11JK9dQPATXEntSY23rh70C6saMD7UkR3riBG9BWPiZeKcOxB6qF/8AplFeZb7a16K+Lt4Dh1xSRLsgH0YH9hXnK9QXX4PcHGIxvmOspYXP2zzC/wBa2PjeJubKYqmfBWylvBMxIDXLje5yjl2FWHiuMVRJbT96sgqPHsXiy35T0zAMfvVaxmFcmbxwunOPX9CNjUtxLENdYyDljQA0ldsWbSICFN1/kDTlUc2algqeLzebMpnCZVKOYWPl39zUvh7Ry5zYzEE5iLpyk+wNR/EcKqNoiuBJJBiTOv8AtS+TKZUQj8p2jn71BM8OKsZFtVAOgIBg9jvVn4djCFnKAY5CPv1qmYK6Lbg8gfvVwwQV/UpkEfQVqBxxC1cu2mBMkisT47fL33Y7wqn3RVST3OWfrW6HEqq5Tr0isH4yP492NvMaPvUo7g9gvftIN2uIPuwFevrCQI6V5Y+HnCbmIx1lUMZWDsx5Kpk16mtxyqBw21NyJo7JNInegOB7UNNi+p1oaCUW2IoMgoQ8CizQKLbFcUWih6Bn7UFJ+MGHRuGXZ+YNbyHo2cbfSa842sMXdUXdmCj3JgV6p8T8AtY22tu9nyhg0K2WY5N1FQWO8DYJLYa3ZCPbIZHX5gykET12oKVwbD/hMX+FL51sWTrEet4zGP0qM8Q403bgEkLP7igu4k3eJYpklpgDXloNfalMVhXz6IJGp67RtVDOzGm5161FcevBsQD8ygBR7Cpe5cFqcx1ykqAJk89RppVO4hcYHMdDP6VAvxKFcFZKj/hqRsXM1oRMD9qr+Lxs8vyx+vKpjg5IgESCNewPage/K3IgipfhPExbXK2ktHXemlzDRCgawBpqTOopduHP+ZT1kiKs0OOO8SK2mZZnbTeTtAqoYjwfjivmnDXCpGaY11G8VdvCOEBxDXL8eTY9ZB5tssjoNTWyYe6rqCuoI0PIjkatGL/AnDL+JxBOjLaUZSIbVjOn0FbnbUVHYXhlm3ca6lpQ7gBmA9RjUAnpT5TWQq0Ug4Fc7GkfM7UHMq0NELTXUD8XT0FGFw9Ka60AuGgd+caHzj0pC00mlC43mgQxvFEtCXYL0mJNZ5xbjWLvYn+HP4UBwGAADMu4399e1WTxliES15jqWy6elSx19th3rM+CYm5cxFlUts9ibohGgxcOcuSTE8qCL4bZNvicMJNxFudBLgN+hJH0q5OI8yB6piR0/wC6gPF+DNjiGDaCA1vLBIJ9JMAkc4NSl/MzXAGy6iOuo/2qyisYhWRyGMggiOU+1V7iK5jlClR/m69hVt4rbYHNMawfbr+tV/H4ZiTz9j/zWoKu9SmExrKfSOQHf7VF4pIapPhRdfUhgj80Ax96C34CXFkgnNmIkxGx371YnsXEs52Yl+hMx0FRnhviPnZPNVcyv8+2YZTqQKneNXVdBGaPtt1rUFU8P8TTNi1ufM9hgmnc8503rRrPEr1m1hbS5WJtpmH5lC2wTInbvWH4rFNZuM67lGXtqef2qd8A4jH4nENkOfSGuP8AJbBM8tyelSUbnwPiL3lZnQIAYAmSes9OVSaPURwnACwmUOzEsWJbck/sKeG7UoWuXjSbNST3O9INcoHWeupn5ldQKSTsd6MfekNNDRfxHaaB8vvRlTqaYrentSmKx620zPoNu5PQDnVwG4jAtvr+Rj+lU7wBwxLeGtvs728zan87MZjlplqfvXMReQm2iWkI0NyWJB6gbVG8DcWrhsvcRyFGbKrADKFCgE6QAdqYIL4kWMzYO5/hvlCexUn+lJqwF1iTEohHvsan/HmEDYUlR6rbpcEdFYTH0NRFzDAlCBJYH9IOtIIfxFZIEj5Tudqry2iyMCfl37j+tXvjdtTZZT0n9KoVzEgKNdSINKKu+ENy8ttd2YKB7n+1SfAsKXOXX0kjTsSKkPA4F3ilnKPSudvotthP3IpW1hmsYi+gAlbzj76j9CKgeYEHzlTQDYddv71ZuI22Agf4WFVzh9om/bJOutXDjN9QqsdCAeW5itQU3EeH1u20MQTH1qwfDHD+RiMVbMgEIw6aSDH3FSPCbCth7R30B+sCpHgNpPxFwjdVhvrBFMFmD96I1yKKCJ7URro+lTAHmTQOeVFzig83WI1p1BW96CntvDE76V1MUkrSsigtz70gitGlAcTk+Y5QNzvpvNQSStt6darPD8Z+LxlwkfwrOgHKQefudaJjsTisUrLhHsqpBGfO+eIOoAWBQeHOAvhrX8NszvD3HnqNAOoFBOcX4ipZVJKgiJGwO9VtuLWroZLN7+T/ADDEtz35b0viuHEuDcYmNYXUEdNajb3D1tyyW0sZmJcADMwEwNOsk1RM4XiKtYumcxRWHY+mR+9UvAcRVsPauZ7gZV1GkBvzZT1MU3xl+A72zLHXuPY1F+FcQ13PbeYLb9Oev2oJrifEPNQ6uV7BQp/1Ea1T8XiB6lMCNBlET0qS4qlywxXXKNY5D2B2phxO6srdA3GVveoJb4TvGMfTXyzHbVae/EtGsYzzYgXUU9iyaH67U3+EqH8U9zkqR9WP+1W/4l4Jb+DZ23tEOPaQD+lUUPh3FGS4l7MsjTJELHuNqm+J+IReQLlURqfVJHYaa1QrV3WNSJqUwzTJEfU/81qC/wDAMbctILfofmh9QYA9QRBFWfw3Zzs+IWfWApBGzKYP7VUPCdpcZYKqSLtpokblDv8AQVpXCsD5NtLaiFVQB121P1M1qgfLPSkXXkalFwrnsK42FQ+qCagj7GBZzJkCnpKWxtJH3pvf4kSYUQBUZfZpk0wOsbxFjGXQV1RJeupgkrRK0GWd4IogxQf6UbzIMA0Gd4+7cs3CiQCr6E3EUMO4mdu1OcJ4mvWlVGZOQnMY7R6KZfFPgBzLikXMAIcDUjeG07VV+HYtSFYmcpEjTWmjWLf4hlDC5ZCuN5bSNenOqr4ix963NthbCnUsGkGekjeo6/4pEjK0AbJ09m51FcRvHE+tm7Abx3NNCuOxUWttOo1+umtOPDvAbgX1N5eYLcJMzDTAjrH7ikfDPAGxd8JtYQgu/Jo/KvvV14xdtpeu5XAIyxzWAAsH7VAwxuHXE2wR8wlW0gmNjrVWbh4TPbbVYMTzPSeVS7cdgnYz00qH4rxIMdjEf7VbRevhh4bNq1cuuP5rgoOeQKACfrP2q0eIuFC7h7ts6ZrbDaeVKeGLCfhbRVplF1+n+xp3jFPLlUHmpbRBPKOVSvCMKGOVg5BM6AH7Un4it+Vi7yMCMtw6coMkH2giiYbiKyNwaC9eHcL+Fv27iFghIVp0VgT+YVsdtkA3BrDeGcbd4QlcmgndiK1u3Hlrl2ygD6CgkWx24GgFRuIxYPWutrO5phjpB0PtQDcxH0pK5c600FsE6kg9KTdXynQmNq2HL49V0C11NbbggZlg11Z4HOCtDKdPtTq2qT8pmKiUwzqsi6PTJKnQ0mL+IIkAQRJE8vpV+ifsqBOZdNd+lVviHgrB4gsRaNs/4rZyk+8iD9qnbVw5QCQCRzo7sEgFyD0C6fWpgz2/8JYeRiWy/wCgZvvIFSvBfAWHtfzBcua/nML9QoFWe5iLmkOCJ5jl2pa7iGMZSpHMVZAqyhLfl20VfSQuUQAYgViHHrl6xdNu+Dn3OvzAkwRHKt2wtqBLEgRP17VknxP8PYl8WbyWne0yLlZROw12rIpy48T/AN07wgbE3bdkfncKOW+hpiOCYif5N3/4b+1WbwR4UxRxlm55LKqXFdi2ghTJ7kxNBu/AuFpbspatrCosAHtv9aevhlUS2tCeKoF0P/Pao58W7k9O1BRfij4Z/GAXrYFu5aU7/nQax7jWsOUma9N8QVnVkIEsCAeWumtebuKcKu2rro1tgVYg6GNOn2oFMNi2XWAK3fwBx38XhQzEFkOSIg6CBXn3D8PvXCFS1cYnkFY/0rcPhp4ZvYLDl8QfLN1gQkglYHPoYoLo+GH0ppirB0yjlzo74wD8xI60hi7wJkEmqI4q4eWECm74nLPqk/pSmLa48x8o6/1qJvWQZ17jpWglxLHuxA2gbxvQ0JtjQyTXVMB1sojebdcBzGokjTmRUpgsSokiSd9AdRTXyDcEljGnpyjLH70fB2S7Fbblcu+g26CanRKh/MjULBEAinRu/wCIkx0109qQuYIkALc9XLMOfeKVwvBmIBZsre+h+lPAqjKxAgeWDsR6j3rl4dbDl1UmR1P7cqe4Phd2SCw/ysOXvUnhMALQJuvm15gCKgh8MTdYKttgBzYQoqVxGEhQs7CkMTxxV9KW3YEwCBpUNxfxjYw4AxGa2WPplSQY3gj3oJNsN/znRbOEyyZjQ69zoP3qtP8AETh+jG6SRtCMTMR0ocD43w2MZrNrzFAXOXIjQEct6DsQmRipLH2BP1mnmFvMg0LAHm2g/Wk7WKLgtagZebKQW6b0S7w5sQo8xteikjn+lUKjFDP/ABGmCDM/2qD4xws+dcaNGMj2Ooj7mpDEcPCQqQvKcwLT9aifEfiO3hfLt3ixYofXEgxy050Fi8P4WI05b7U/8Wuwt2gp/MdOoiqbw74hYNFBa7oBtlYtt2FPsL4ubiOb8LahLZAzuQCSR05UEhaxnpCtbI9xp70rDBSc0kdgBFRdnCYok5mtgTtq32NGtq4V2dgSCfSDGlUN+KcUGqhokamCVnppTKx5aoS7kqR+Wf8AuiX8a7OQEUJpJ0J9tKUwHCrjXGaU8sjpy+pqiKxPFNhaR/sTpyrqd8Wa6GiwGuAbwAI++9DQTSW8ohoDb7yQY2PameDx65gA0vPQgfrUhheA3rrls3sxBAHSNNam7fCsNYUHEFXceomPVI1nSsB7wQJdTMo5xPcVLphba/NEnSf6VC3PFNtbee2hKjoBI/8AX+tBxPiOe2GJgcpWTJ/Wgnfx6ZsigmBvy9ppvjLzFSVUHsTUPg7oUgGPUOQ1J69qFr+RjlzEHfUUCD43M5Qgz+X0tlnuYqr/ABiwebBW3G9u6J02DKV+0kVcsZdDoCHcEcl0P1neovxrgy/DbyKS/oLerVpGvTtQeeM9X74Op/HvOw9IQKT0kz/SqEtknXrqJ0+tXj4dWcQVveTkgvbzljpAnQaa0G0XMHZf1kEmOumnYGKRuCwSPyuBOmhjvUZg+GXclx7jldZGQerLA2jvNBwzyyQ5Ql4+dlBY+8negG7YsMxFvRwZlhJnprsKz74w8LuLas3WOaGKmANMw02rTtmLEhdpJAGlVD4mAHAX0IBKFHDFhm+bktUYXmitg+D+HJwzNmIBumRHQETWQup35Vunw2ZrOCs23ttDBmLCBqToDJnbtUFsvYJCoBJ7QYHuQN6g7HDrMNndWMxIlZ6TrSILrddrUlgdnb0xsIHIb0HFFFwpmKI8wQNjPsPetYG7MFLqolUjnJE9eUUlgeNgubYOYruwUZRz01mk+J8O8mQGzZhLZjKFdvlGpNN7PEbNuCtlQ2oZgqqSOoPT3qh9c4xkPzhp1A0BA7g0NMeJNbuNqlnQD1HViI2bKK6p0WDj3jTIoWMjGcoUgzB5NyqCxHGLt0ED+ZHymDp2JjpR0vKwZfJZIgICAToT1HP+1JcRsMxts0CIAIfIv+YMI15VkN7j3VW4VW20gSVeDqNj/annBcfimtjVRqBEzB5axtFNUS4/8NMoB1MFdYO802L22uFWLKqnUIGjTTUggE89KDQ8BbdAPMKloMn+xocTdeP4AR23hmhY+m9VxMUoALMxAAAAkGAPsTrTVrLglw95rbRosCJH5YOscxpQWq1ecgLcFsNuYLadMumtI38JdYC35w9chjpOWCTp7CoF0vrbAtW2aS2jsMwnY7+1Dw7CYu43qbKFEGVkercSp5D96DK8bgmV2jVQxA3gKDyrRPA182rLLmAB1bKJbNyOo2EU3xXALbt6B/DQN6tw0Hn3+vLaobhd5i5tq4TkSTvrEdjQaDb4vcVlEXCCYDFSB9Z5GTTTEY0vdyEgKJYhWGYzssbgUxxnEQAnl+bcMZPWQF10meZ5TReHYvy7cPatoxJI0ViVJ+UH8x51dEnxLEXWUrlHlADRTLiNZn3iqv4rsi3hjBYm5AJM6E7e0dKeXeMKCTBzAgZWBXloRFRPiUl7TGDEqwBbTfWRG9NFIwNqbokCBpEGP071p+CBV/MN4BQsZDMKCNCB2g1WLfBAqW8QusGCI399eftVxxvC5s2ruGYKlxdQx9Ay6xoI5nSkDS1atl863m9SbnUTqdWPblQZkhlXEqWynTSJOnzdKicRwu5ab1FIaWaGmS2mVpiD7VGXcK2YZUyD8pSYB/KWH9K1os5xWUBQwkrl3JJy66T7xJ5iojGXclyGtsRmB9UEEsAdQI0otrFeWAWe0xD5RvIknNPUftTjC46yXNwIUMsQcwgMIUmD10NA3xN7MZYpbOuxgkcpHKgruOOwYQ7g6y0TMmftQVNEjgsfda+bYtljoZ33/NroABBgzSjXr6i4oZW1JKlZb/DAQT6Ypja4ndV2IAlgIkxv7dImnyXWKG6YBKlh82oEDX6xWQlbxa2j8uT0nVhkTuAdwadDiZcZZVUjQCGHuI3naiWeI3blsRatlJJhtSY0JEzG9SvCbyAKUsW5zFWJAkED9elWBiOKhlXyrTOFESwghp/LPPrT65jQypdc3AAdADu+gYGPm56U9TxCirlyrmCklQpC79udRePUYhQNF3eFkAHmdudBM4fjSXSCAQC2XMYEaawIqzfhbKWyrXmzOAC0ifoDpWW8PwUMv8RkcSwIgwSdDtrQX8Ni2c5glxTJVsxtlsukkKdJ1+1BbeL3sNYQ2/MA03+mgrOeAw99mbRWViBGbmNwOVK4nhTPGcRO0MTrrMyeUVIcH8NXdSpAXLuT6uw7VAsE0zW78iCSpBAidgAZWKWQ6KFQMhzHMVggRplkzPKgwXDlYFXGk5SRuIHKNdwTSOM4ZaTRbtxoAPqmNdOVUI3sQ6x/DXMqqxJknSIGUaSAabcX8SeYl1PJRQ6mWEzMe+hpW5wq9mTY5liAcoUrz5zsKff/AJKEMScnJtA2sakdftVtCfhLj+EOH8u6cjBVBk+pmAiaunA8fghaKhhkO4YnUxyH5azriHh1balbd5hrqSNddtucmluGcFO74i+SCEyhoUGCTz1GlNDniXkC8wacit6WeZIMDXvUfdhWm2JVjMLBbfQRruKmsXhktKWbPcKr65bfYzrzH9aj7/FLotm6qIEzEKIBYxpLHrAq4CLctgD0+Zd9QZNTl7aDfWm1+7bTJNsliSRmMZehPapfzXxIUpFoZDmUbNrJJI12kRURi8Y9twF1k5SsmAAREE8qCVXF5NbkvPIBW1+23KuqNuNaaXdGALRGcmDGvKuqdH//2Q=="/>
          <p:cNvSpPr>
            <a:spLocks noGrp="1" noChangeAspect="1" noChangeArrowheads="1"/>
          </p:cNvSpPr>
          <p:nvPr>
            <p:ph type="body" sz="half"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Jim Thorpe Greatest 	Athlete Ever </a:t>
            </a:r>
          </a:p>
          <a:p>
            <a:r>
              <a:rPr lang="en-US" sz="1600" dirty="0" smtClean="0"/>
              <a:t>1912 Olympics Decathlon and Pentathlon Champion</a:t>
            </a:r>
            <a:endParaRPr lang="en-US" sz="1600" dirty="0"/>
          </a:p>
        </p:txBody>
      </p:sp>
      <p:pic>
        <p:nvPicPr>
          <p:cNvPr id="12" name="Picture 11"/>
          <p:cNvPicPr>
            <a:picLocks noChangeAspect="1"/>
          </p:cNvPicPr>
          <p:nvPr/>
        </p:nvPicPr>
        <p:blipFill>
          <a:blip r:embed="rId6"/>
          <a:stretch>
            <a:fillRect/>
          </a:stretch>
        </p:blipFill>
        <p:spPr>
          <a:xfrm>
            <a:off x="300037" y="4143230"/>
            <a:ext cx="1790700" cy="2543175"/>
          </a:xfrm>
          <a:prstGeom prst="rect">
            <a:avLst/>
          </a:prstGeom>
        </p:spPr>
      </p:pic>
      <p:pic>
        <p:nvPicPr>
          <p:cNvPr id="13" name="Picture 12"/>
          <p:cNvPicPr>
            <a:picLocks noChangeAspect="1"/>
          </p:cNvPicPr>
          <p:nvPr/>
        </p:nvPicPr>
        <p:blipFill>
          <a:blip r:embed="rId7"/>
          <a:stretch>
            <a:fillRect/>
          </a:stretch>
        </p:blipFill>
        <p:spPr>
          <a:xfrm>
            <a:off x="7467600" y="1828800"/>
            <a:ext cx="1066800" cy="3308430"/>
          </a:xfrm>
          <a:prstGeom prst="rect">
            <a:avLst/>
          </a:prstGeom>
        </p:spPr>
      </p:pic>
      <p:pic>
        <p:nvPicPr>
          <p:cNvPr id="14" name="Picture 13"/>
          <p:cNvPicPr>
            <a:picLocks noChangeAspect="1"/>
          </p:cNvPicPr>
          <p:nvPr/>
        </p:nvPicPr>
        <p:blipFill>
          <a:blip r:embed="rId8"/>
          <a:stretch>
            <a:fillRect/>
          </a:stretch>
        </p:blipFill>
        <p:spPr>
          <a:xfrm>
            <a:off x="5761361" y="4703471"/>
            <a:ext cx="2533650" cy="1800225"/>
          </a:xfrm>
          <a:prstGeom prst="rect">
            <a:avLst/>
          </a:prstGeom>
        </p:spPr>
      </p:pic>
    </p:spTree>
    <p:extLst>
      <p:ext uri="{BB962C8B-B14F-4D97-AF65-F5344CB8AC3E}">
        <p14:creationId xmlns:p14="http://schemas.microsoft.com/office/powerpoint/2010/main" val="4176950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Future Olympic Cities</a:t>
            </a:r>
          </a:p>
        </p:txBody>
      </p:sp>
      <p:sp>
        <p:nvSpPr>
          <p:cNvPr id="33795" name="Rectangle 3"/>
          <p:cNvSpPr>
            <a:spLocks noGrp="1" noChangeArrowheads="1"/>
          </p:cNvSpPr>
          <p:nvPr>
            <p:ph idx="1"/>
          </p:nvPr>
        </p:nvSpPr>
        <p:spPr/>
        <p:txBody>
          <a:bodyPr>
            <a:normAutofit/>
          </a:bodyPr>
          <a:lstStyle/>
          <a:p>
            <a:r>
              <a:rPr lang="en-US" dirty="0" smtClean="0"/>
              <a:t>Summer 2016- </a:t>
            </a:r>
          </a:p>
          <a:p>
            <a:pPr lvl="1"/>
            <a:r>
              <a:rPr lang="en-US" sz="2400" dirty="0" smtClean="0"/>
              <a:t>Rio de Janeiro, Brazil</a:t>
            </a:r>
          </a:p>
          <a:p>
            <a:r>
              <a:rPr lang="en-US" dirty="0" smtClean="0"/>
              <a:t>Winter 2018-</a:t>
            </a:r>
          </a:p>
          <a:p>
            <a:pPr lvl="1"/>
            <a:r>
              <a:rPr lang="en-US" sz="2400" dirty="0" err="1" smtClean="0"/>
              <a:t>PyeongChang</a:t>
            </a:r>
            <a:r>
              <a:rPr lang="en-US" sz="2400" dirty="0" smtClean="0"/>
              <a:t>, S. Korea</a:t>
            </a:r>
          </a:p>
          <a:p>
            <a:r>
              <a:rPr lang="en-US" dirty="0" smtClean="0"/>
              <a:t>Summer 2020-</a:t>
            </a:r>
          </a:p>
          <a:p>
            <a:pPr lvl="1"/>
            <a:r>
              <a:rPr lang="en-US" sz="2400" dirty="0" smtClean="0"/>
              <a:t>Istanbul, Turkey</a:t>
            </a:r>
          </a:p>
          <a:p>
            <a:pPr lvl="1"/>
            <a:r>
              <a:rPr lang="en-US" sz="2400" dirty="0" smtClean="0"/>
              <a:t>Tokyo, Japan</a:t>
            </a:r>
          </a:p>
          <a:p>
            <a:pPr lvl="1"/>
            <a:r>
              <a:rPr lang="en-US" sz="2400" dirty="0" smtClean="0"/>
              <a:t>Madrid, Spain</a:t>
            </a:r>
          </a:p>
          <a:p>
            <a:pPr marL="118872" indent="0">
              <a:buNone/>
            </a:pPr>
            <a:r>
              <a:rPr lang="en-US" dirty="0" smtClean="0"/>
              <a: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569" y="2025768"/>
            <a:ext cx="3809524" cy="18920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31" y="4316025"/>
            <a:ext cx="3581400" cy="17817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4000"/>
              <a:t>Original Running Track:</a:t>
            </a:r>
            <a:br>
              <a:rPr lang="en-US" sz="4000"/>
            </a:br>
            <a:r>
              <a:rPr lang="en-US" sz="4000"/>
              <a:t>Olympia, Greece</a:t>
            </a:r>
          </a:p>
        </p:txBody>
      </p:sp>
      <p:pic>
        <p:nvPicPr>
          <p:cNvPr id="10247" name="Picture 7" descr="Between 1958 and 1961 the German School of Archeology discovered the competition track in Ancient Olympia and reshaped the embankments in their original form. The stadium track is 212.54 m long and 28.50 m wide. A length of 192.28 m separates the stone boundaries that mark the starting and finishing lines. According to myth, Hercules measured out 600 times the length of his foot to give this track its specific length. © ATHOC/ANA/C. CONSTANTOPOULOS"/>
          <p:cNvPicPr>
            <a:picLocks noChangeAspect="1" noChangeArrowheads="1"/>
          </p:cNvPicPr>
          <p:nvPr/>
        </p:nvPicPr>
        <p:blipFill>
          <a:blip r:embed="rId2" cstate="print"/>
          <a:srcRect/>
          <a:stretch>
            <a:fillRect/>
          </a:stretch>
        </p:blipFill>
        <p:spPr bwMode="auto">
          <a:xfrm>
            <a:off x="1447800" y="1619250"/>
            <a:ext cx="6553200" cy="4552950"/>
          </a:xfrm>
          <a:prstGeom prst="rect">
            <a:avLst/>
          </a:prstGeom>
          <a:noFill/>
        </p:spPr>
      </p:pic>
    </p:spTree>
  </p:cSld>
  <p:clrMapOvr>
    <a:masterClrMapping/>
  </p:clrMapOvr>
  <p:transition>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The Olympic Athlete</a:t>
            </a:r>
          </a:p>
        </p:txBody>
      </p:sp>
      <p:sp>
        <p:nvSpPr>
          <p:cNvPr id="9219" name="Rectangle 3"/>
          <p:cNvSpPr>
            <a:spLocks noGrp="1" noChangeArrowheads="1"/>
          </p:cNvSpPr>
          <p:nvPr>
            <p:ph sz="half" idx="1"/>
          </p:nvPr>
        </p:nvSpPr>
        <p:spPr/>
        <p:txBody>
          <a:bodyPr/>
          <a:lstStyle/>
          <a:p>
            <a:r>
              <a:rPr lang="en-US"/>
              <a:t>Men only allowed to play</a:t>
            </a:r>
          </a:p>
          <a:p>
            <a:r>
              <a:rPr lang="en-US"/>
              <a:t>Men had to play in the nude or with very little clothing (“gymnos”)</a:t>
            </a:r>
          </a:p>
          <a:p>
            <a:r>
              <a:rPr lang="en-US"/>
              <a:t>Running was the only event at the first Games</a:t>
            </a:r>
          </a:p>
        </p:txBody>
      </p:sp>
      <p:pic>
        <p:nvPicPr>
          <p:cNvPr id="9222" name="Picture 6" descr="1991"/>
          <p:cNvPicPr>
            <a:picLocks noGrp="1" noChangeAspect="1" noChangeArrowheads="1"/>
          </p:cNvPicPr>
          <p:nvPr>
            <p:ph sz="half" idx="2"/>
          </p:nvPr>
        </p:nvPicPr>
        <p:blipFill>
          <a:blip r:embed="rId2" cstate="print"/>
          <a:srcRect/>
          <a:stretch>
            <a:fillRect/>
          </a:stretch>
        </p:blipFill>
        <p:spPr>
          <a:xfrm>
            <a:off x="4724400" y="2514600"/>
            <a:ext cx="4038600" cy="2641600"/>
          </a:xfrm>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Olympic U.S. Moments Events and People</a:t>
            </a:r>
            <a:endParaRPr lang="en-US" dirty="0"/>
          </a:p>
        </p:txBody>
      </p:sp>
      <p:sp>
        <p:nvSpPr>
          <p:cNvPr id="3" name="Text Placeholder 2"/>
          <p:cNvSpPr>
            <a:spLocks noGrp="1"/>
          </p:cNvSpPr>
          <p:nvPr>
            <p:ph type="body" sz="half" idx="1"/>
          </p:nvPr>
        </p:nvSpPr>
        <p:spPr/>
        <p:txBody>
          <a:bodyPr/>
          <a:lstStyle/>
          <a:p>
            <a:r>
              <a:rPr lang="en-US" dirty="0" smtClean="0"/>
              <a:t>World wide</a:t>
            </a:r>
          </a:p>
          <a:p>
            <a:r>
              <a:rPr lang="en-US" dirty="0" smtClean="0"/>
              <a:t>U.S. Society</a:t>
            </a:r>
          </a:p>
          <a:p>
            <a:r>
              <a:rPr lang="en-US" dirty="0" smtClean="0"/>
              <a:t>Greatest Moments</a:t>
            </a:r>
          </a:p>
          <a:p>
            <a:r>
              <a:rPr lang="en-US" dirty="0" smtClean="0"/>
              <a:t>Greatest Athletes</a:t>
            </a:r>
          </a:p>
          <a:p>
            <a:r>
              <a:rPr lang="en-US" dirty="0" smtClean="0"/>
              <a:t>Future Olympics</a:t>
            </a:r>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114800" y="3657600"/>
            <a:ext cx="4474419" cy="2167731"/>
          </a:xfrm>
        </p:spPr>
      </p:pic>
    </p:spTree>
    <p:extLst>
      <p:ext uri="{BB962C8B-B14F-4D97-AF65-F5344CB8AC3E}">
        <p14:creationId xmlns:p14="http://schemas.microsoft.com/office/powerpoint/2010/main" val="2110503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Olympics</a:t>
            </a:r>
            <a:endParaRPr lang="en-US" dirty="0"/>
          </a:p>
        </p:txBody>
      </p:sp>
      <p:sp>
        <p:nvSpPr>
          <p:cNvPr id="3" name="Text Placeholder 2"/>
          <p:cNvSpPr>
            <a:spLocks noGrp="1"/>
          </p:cNvSpPr>
          <p:nvPr>
            <p:ph type="body" sz="half" idx="1"/>
          </p:nvPr>
        </p:nvSpPr>
        <p:spPr/>
        <p:txBody>
          <a:bodyPr/>
          <a:lstStyle/>
          <a:p>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1172765" y="1697523"/>
            <a:ext cx="5913835" cy="4591919"/>
          </a:xfrm>
        </p:spPr>
      </p:pic>
    </p:spTree>
    <p:extLst>
      <p:ext uri="{BB962C8B-B14F-4D97-AF65-F5344CB8AC3E}">
        <p14:creationId xmlns:p14="http://schemas.microsoft.com/office/powerpoint/2010/main" val="155041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Triumph through Struggle</a:t>
            </a:r>
            <a:endParaRPr lang="en-US" dirty="0"/>
          </a:p>
        </p:txBody>
      </p:sp>
      <p:sp>
        <p:nvSpPr>
          <p:cNvPr id="3" name="Text Placeholder 2"/>
          <p:cNvSpPr>
            <a:spLocks noGrp="1"/>
          </p:cNvSpPr>
          <p:nvPr>
            <p:ph type="body" sz="half" idx="1"/>
          </p:nvPr>
        </p:nvSpPr>
        <p:spPr/>
        <p:txBody>
          <a:bodyPr>
            <a:normAutofit fontScale="92500" lnSpcReduction="10000"/>
          </a:bodyPr>
          <a:lstStyle/>
          <a:p>
            <a:r>
              <a:rPr lang="en-US" dirty="0" err="1"/>
              <a:t>Dorando</a:t>
            </a:r>
            <a:r>
              <a:rPr lang="en-US" dirty="0"/>
              <a:t> </a:t>
            </a:r>
            <a:r>
              <a:rPr lang="en-US" dirty="0" err="1"/>
              <a:t>Pietri</a:t>
            </a:r>
            <a:r>
              <a:rPr lang="en-US" dirty="0"/>
              <a:t> at the Marathon finish Olympic Games 1908 </a:t>
            </a:r>
            <a:r>
              <a:rPr lang="en-US" dirty="0" smtClean="0"/>
              <a:t>London</a:t>
            </a:r>
          </a:p>
          <a:p>
            <a:r>
              <a:rPr lang="en-US" dirty="0" smtClean="0"/>
              <a:t>Awarded a Gold Cup by Queen Alexandria for his efforts</a:t>
            </a:r>
          </a:p>
          <a:p>
            <a:r>
              <a:rPr lang="en-US" dirty="0" smtClean="0"/>
              <a:t>Considered my Historians to be the “Race of the Century”</a:t>
            </a:r>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648200" y="2537602"/>
            <a:ext cx="4038600" cy="2651159"/>
          </a:xfrm>
        </p:spPr>
      </p:pic>
    </p:spTree>
    <p:extLst>
      <p:ext uri="{BB962C8B-B14F-4D97-AF65-F5344CB8AC3E}">
        <p14:creationId xmlns:p14="http://schemas.microsoft.com/office/powerpoint/2010/main" val="605238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Games in 1900</a:t>
            </a:r>
            <a:endParaRPr lang="en-US" dirty="0"/>
          </a:p>
        </p:txBody>
      </p:sp>
      <p:sp>
        <p:nvSpPr>
          <p:cNvPr id="3" name="Text Placeholder 2"/>
          <p:cNvSpPr>
            <a:spLocks noGrp="1"/>
          </p:cNvSpPr>
          <p:nvPr>
            <p:ph type="body" sz="half" idx="1"/>
          </p:nvPr>
        </p:nvSpPr>
        <p:spPr/>
        <p:txBody>
          <a:bodyPr>
            <a:normAutofit fontScale="47500" lnSpcReduction="20000"/>
          </a:bodyPr>
          <a:lstStyle/>
          <a:p>
            <a:r>
              <a:rPr lang="en-US" dirty="0" smtClean="0"/>
              <a:t>Women first allowed to Participate</a:t>
            </a:r>
          </a:p>
          <a:p>
            <a:endParaRPr lang="en-US" dirty="0" smtClean="0"/>
          </a:p>
          <a:p>
            <a:r>
              <a:rPr lang="en-US" dirty="0" smtClean="0"/>
              <a:t>At </a:t>
            </a:r>
            <a:r>
              <a:rPr lang="en-US" dirty="0"/>
              <a:t>the first modern Olympic Games in Athens </a:t>
            </a:r>
            <a:r>
              <a:rPr lang="en-US" dirty="0" smtClean="0"/>
              <a:t>1896, </a:t>
            </a:r>
            <a:r>
              <a:rPr lang="en-US" dirty="0"/>
              <a:t>no women competed, as de Coubertin felt that their inclusion would be "impractical, uninteresting, unaesthetic, and incorrect."</a:t>
            </a:r>
          </a:p>
          <a:p>
            <a:endParaRPr lang="en-US" dirty="0" smtClean="0"/>
          </a:p>
          <a:p>
            <a:r>
              <a:rPr lang="en-US" dirty="0" smtClean="0"/>
              <a:t>Women </a:t>
            </a:r>
            <a:r>
              <a:rPr lang="en-US" dirty="0"/>
              <a:t>first competed at the 1900 Paris Games. Women were allowed to compete in lawn tennis and golf, though there were three French women competing in croquet and there was at least one woman sailor as part of mixed crews. It is commonly believed that first woman to win an Olympic event was England's Charlotte Cooper, who won the tennis singles title, however Swiss sailor Hélène de </a:t>
            </a:r>
            <a:r>
              <a:rPr lang="en-US" dirty="0" err="1"/>
              <a:t>Pourtalès</a:t>
            </a:r>
            <a:r>
              <a:rPr lang="en-US" dirty="0"/>
              <a:t> won a gold medal as part of a team in sailing earlier than this.</a:t>
            </a:r>
          </a:p>
          <a:p>
            <a:endParaRPr lang="en-US"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105400" y="1905000"/>
            <a:ext cx="3219655" cy="2209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134853"/>
            <a:ext cx="1800225" cy="2543175"/>
          </a:xfrm>
          <a:prstGeom prst="rect">
            <a:avLst/>
          </a:prstGeom>
        </p:spPr>
      </p:pic>
    </p:spTree>
    <p:extLst>
      <p:ext uri="{BB962C8B-B14F-4D97-AF65-F5344CB8AC3E}">
        <p14:creationId xmlns:p14="http://schemas.microsoft.com/office/powerpoint/2010/main" val="1014025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1305</TotalTime>
  <Words>1704</Words>
  <Application>Microsoft Office PowerPoint</Application>
  <PresentationFormat>On-screen Show (4:3)</PresentationFormat>
  <Paragraphs>178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Corbel</vt:lpstr>
      <vt:lpstr>Wingdings</vt:lpstr>
      <vt:lpstr>Wingdings 2</vt:lpstr>
      <vt:lpstr>Wingdings 3</vt:lpstr>
      <vt:lpstr>Module</vt:lpstr>
      <vt:lpstr>The Olympic Games</vt:lpstr>
      <vt:lpstr>The Ancient Olympics </vt:lpstr>
      <vt:lpstr>PowerPoint Presentation</vt:lpstr>
      <vt:lpstr>Original Running Track: Olympia, Greece</vt:lpstr>
      <vt:lpstr>The Olympic Athlete</vt:lpstr>
      <vt:lpstr>Important Olympic U.S. Moments Events and People</vt:lpstr>
      <vt:lpstr>World Wide Olympics</vt:lpstr>
      <vt:lpstr>Triumph through Struggle</vt:lpstr>
      <vt:lpstr>Paris Games in 1900</vt:lpstr>
      <vt:lpstr>Winter Olympics</vt:lpstr>
      <vt:lpstr>Canceled Olympic Games</vt:lpstr>
      <vt:lpstr>Munich, 1972</vt:lpstr>
      <vt:lpstr>American Boycotts</vt:lpstr>
      <vt:lpstr>Barcelona 1992 Games</vt:lpstr>
      <vt:lpstr>Special Olympics</vt:lpstr>
      <vt:lpstr>Important American  Social Moments</vt:lpstr>
      <vt:lpstr>Berlin, 1936</vt:lpstr>
      <vt:lpstr>1968 Mexico City Games</vt:lpstr>
      <vt:lpstr>1972 Munich Games</vt:lpstr>
      <vt:lpstr>Lake Placid, NY 1980</vt:lpstr>
      <vt:lpstr>1992 Barcelona Games</vt:lpstr>
      <vt:lpstr>Lillehammer, 1994</vt:lpstr>
      <vt:lpstr>Atlanta, 1996</vt:lpstr>
      <vt:lpstr>Greatest Moments/Athletes</vt:lpstr>
      <vt:lpstr>Greatest Moments/Athletes</vt:lpstr>
      <vt:lpstr>Greatest Moments/Athletes</vt:lpstr>
      <vt:lpstr>Greatest Moments/Athletes</vt:lpstr>
      <vt:lpstr>Greatest Moments/Athletes</vt:lpstr>
      <vt:lpstr>Greatest Moments/Athletes</vt:lpstr>
      <vt:lpstr>Greatest Moments/Athletes</vt:lpstr>
      <vt:lpstr>Greatest Moments/ Athletes</vt:lpstr>
      <vt:lpstr>Greatest Moments/Athletes</vt:lpstr>
      <vt:lpstr>Greatest Moments/Athletes</vt:lpstr>
      <vt:lpstr>Greatest Moments/Athletes</vt:lpstr>
      <vt:lpstr>Greatest Moments/Athletes</vt:lpstr>
      <vt:lpstr>Greatest Moments/ Athletes</vt:lpstr>
      <vt:lpstr>Greatest Moments/Athletes</vt:lpstr>
      <vt:lpstr>Future Olympic Cities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Bruso Family</dc:creator>
  <cp:lastModifiedBy>Kyle Jensen</cp:lastModifiedBy>
  <cp:revision>44</cp:revision>
  <dcterms:created xsi:type="dcterms:W3CDTF">2010-08-28T15:46:22Z</dcterms:created>
  <dcterms:modified xsi:type="dcterms:W3CDTF">2014-09-08T19:34:41Z</dcterms:modified>
</cp:coreProperties>
</file>