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301" r:id="rId19"/>
    <p:sldId id="289" r:id="rId20"/>
    <p:sldId id="291" r:id="rId21"/>
    <p:sldId id="292" r:id="rId22"/>
    <p:sldId id="293" r:id="rId23"/>
    <p:sldId id="294" r:id="rId24"/>
    <p:sldId id="295" r:id="rId25"/>
    <p:sldId id="296" r:id="rId26"/>
    <p:sldId id="297" r:id="rId27"/>
    <p:sldId id="298" r:id="rId28"/>
    <p:sldId id="299" r:id="rId29"/>
    <p:sldId id="300" r:id="rId30"/>
    <p:sldId id="290" r:id="rId31"/>
    <p:sldId id="288" r:id="rId32"/>
    <p:sldId id="274" r:id="rId33"/>
    <p:sldId id="275" r:id="rId34"/>
    <p:sldId id="287"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94660"/>
  </p:normalViewPr>
  <p:slideViewPr>
    <p:cSldViewPr>
      <p:cViewPr varScale="1">
        <p:scale>
          <a:sx n="103" d="100"/>
          <a:sy n="103" d="100"/>
        </p:scale>
        <p:origin x="16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C46A0E5-D5A7-4370-B15D-F33EFD2106F0}" type="datetimeFigureOut">
              <a:rPr lang="en-US" smtClean="0"/>
              <a:pPr/>
              <a:t>5/12/2016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F73B532-16C7-4F6E-8235-FAC397CA366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46A0E5-D5A7-4370-B15D-F33EFD2106F0}"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3B532-16C7-4F6E-8235-FAC397CA36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F73B532-16C7-4F6E-8235-FAC397CA366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46A0E5-D5A7-4370-B15D-F33EFD2106F0}"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C46A0E5-D5A7-4370-B15D-F33EFD2106F0}"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F73B532-16C7-4F6E-8235-FAC397CA366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C46A0E5-D5A7-4370-B15D-F33EFD2106F0}" type="datetimeFigureOut">
              <a:rPr lang="en-US" smtClean="0"/>
              <a:pPr/>
              <a:t>5/12/2016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F73B532-16C7-4F6E-8235-FAC397CA366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C46A0E5-D5A7-4370-B15D-F33EFD2106F0}"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3B532-16C7-4F6E-8235-FAC397CA366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C46A0E5-D5A7-4370-B15D-F33EFD2106F0}" type="datetimeFigureOut">
              <a:rPr lang="en-US" smtClean="0"/>
              <a:pPr/>
              <a:t>5/12/2016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F73B532-16C7-4F6E-8235-FAC397CA366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46A0E5-D5A7-4370-B15D-F33EFD2106F0}" type="datetimeFigureOut">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F73B532-16C7-4F6E-8235-FAC397CA36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C46A0E5-D5A7-4370-B15D-F33EFD2106F0}" type="datetimeFigureOut">
              <a:rPr lang="en-US" smtClean="0"/>
              <a:pPr/>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F73B532-16C7-4F6E-8235-FAC397CA36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F73B532-16C7-4F6E-8235-FAC397CA366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C46A0E5-D5A7-4370-B15D-F33EFD2106F0}" type="datetimeFigureOut">
              <a:rPr lang="en-US" smtClean="0"/>
              <a:pPr/>
              <a:t>5/12/2016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F73B532-16C7-4F6E-8235-FAC397CA366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C46A0E5-D5A7-4370-B15D-F33EFD2106F0}" type="datetimeFigureOut">
              <a:rPr lang="en-US" smtClean="0"/>
              <a:pPr/>
              <a:t>5/12/2016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C46A0E5-D5A7-4370-B15D-F33EFD2106F0}" type="datetimeFigureOut">
              <a:rPr lang="en-US" smtClean="0"/>
              <a:pPr/>
              <a:t>5/12/2016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F73B532-16C7-4F6E-8235-FAC397CA366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rtsillustrated.cnn.com/football/nfl/teams/redskins" TargetMode="External"/><Relationship Id="rId2" Type="http://schemas.openxmlformats.org/officeDocument/2006/relationships/hyperlink" Target="http://sportsillustrated.cnn.com/football/nfl/teams/bears" TargetMode="External"/><Relationship Id="rId1" Type="http://schemas.openxmlformats.org/officeDocument/2006/relationships/slideLayout" Target="../slideLayouts/slideLayout2.xml"/><Relationship Id="rId4" Type="http://schemas.openxmlformats.org/officeDocument/2006/relationships/hyperlink" Target="http://sportsillustrated.cnn.com/football/nfl/teams/giant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portsillustrated.cnn.com/football/nfl/teams/brow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ortsillustrated.cnn.com/football/nfl/teams/packe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ortsillustrated.cnn.com/football/nfl/teams/dolphi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ortsillustrated.cnn.com/football/nfl/teams/steeler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ortsillustrated.cnn.com/football/nfl/players/128" TargetMode="External"/><Relationship Id="rId2" Type="http://schemas.openxmlformats.org/officeDocument/2006/relationships/hyperlink" Target="http://sportsillustrated.cnn.com/football/nfl/players/12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ortsillustrated.cnn.com/football/nfl/teams/bill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ortsillustrated.cnn.com/football/nfl/players/615" TargetMode="External"/><Relationship Id="rId2" Type="http://schemas.openxmlformats.org/officeDocument/2006/relationships/hyperlink" Target="http://sportsillustrated.cnn.com/football/nfl/teams/cowboy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ortsillustrated.cnn.com/football/nfl/teams/patrio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upload.wikimedia.org/wikipedia/en/1/12/National_Football_League_2008.sv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Professional Football </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438400" y="1676400"/>
            <a:ext cx="4271962" cy="427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1932 NFL playoff game</a:t>
            </a:r>
            <a:endParaRPr lang="en-US" sz="4400" dirty="0"/>
          </a:p>
        </p:txBody>
      </p:sp>
      <p:sp>
        <p:nvSpPr>
          <p:cNvPr id="3" name="Content Placeholder 2"/>
          <p:cNvSpPr>
            <a:spLocks noGrp="1"/>
          </p:cNvSpPr>
          <p:nvPr>
            <p:ph sz="quarter" idx="1"/>
          </p:nvPr>
        </p:nvSpPr>
        <p:spPr/>
        <p:txBody>
          <a:bodyPr>
            <a:normAutofit fontScale="85000" lnSpcReduction="20000"/>
          </a:bodyPr>
          <a:lstStyle/>
          <a:p>
            <a:r>
              <a:rPr lang="en-US" dirty="0" smtClean="0"/>
              <a:t>At the end of the 1932 season, the Chicago Bears and the Portsmouth Spartans were tied </a:t>
            </a:r>
          </a:p>
          <a:p>
            <a:r>
              <a:rPr lang="en-US" dirty="0" smtClean="0"/>
              <a:t>Chicago won, 9–0. </a:t>
            </a:r>
          </a:p>
          <a:p>
            <a:r>
              <a:rPr lang="en-US" dirty="0" smtClean="0"/>
              <a:t>The playoff was so popular that the league reorganized into two divisions for the 1933 season, with the winners advancing to a scheduled championship game. </a:t>
            </a:r>
          </a:p>
          <a:p>
            <a:r>
              <a:rPr lang="en-US" dirty="0" smtClean="0"/>
              <a:t>A number of new rule changes were also instituted: </a:t>
            </a:r>
          </a:p>
          <a:p>
            <a:pPr lvl="1"/>
            <a:r>
              <a:rPr lang="en-US" dirty="0" smtClean="0"/>
              <a:t>the goal posts were moved forward to the goal line</a:t>
            </a:r>
          </a:p>
          <a:p>
            <a:pPr lvl="1"/>
            <a:r>
              <a:rPr lang="en-US" dirty="0" smtClean="0"/>
              <a:t>every play started from between the hash marks,’</a:t>
            </a:r>
          </a:p>
          <a:p>
            <a:pPr lvl="1"/>
            <a:r>
              <a:rPr lang="en-US" dirty="0" smtClean="0"/>
              <a:t>forward passes could originate from anywhere behind the line of scrimmage </a:t>
            </a:r>
          </a:p>
          <a:p>
            <a:r>
              <a:rPr lang="en-US" dirty="0" smtClean="0"/>
              <a:t>In 1936, first draft of college players. </a:t>
            </a:r>
          </a:p>
          <a:p>
            <a:r>
              <a:rPr lang="en-US" dirty="0" smtClean="0"/>
              <a:t>The first selection was Heisman Trophy winner Jay </a:t>
            </a:r>
            <a:r>
              <a:rPr lang="en-US" dirty="0" err="1" smtClean="0"/>
              <a:t>Berwanger</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War Years</a:t>
            </a:r>
            <a:endParaRPr lang="en-US" sz="5400" dirty="0"/>
          </a:p>
        </p:txBody>
      </p:sp>
      <p:sp>
        <p:nvSpPr>
          <p:cNvPr id="3" name="Content Placeholder 2"/>
          <p:cNvSpPr>
            <a:spLocks noGrp="1"/>
          </p:cNvSpPr>
          <p:nvPr>
            <p:ph sz="quarter" idx="1"/>
          </p:nvPr>
        </p:nvSpPr>
        <p:spPr>
          <a:xfrm>
            <a:off x="533400" y="2057400"/>
            <a:ext cx="4194048" cy="4572000"/>
          </a:xfrm>
        </p:spPr>
        <p:txBody>
          <a:bodyPr>
            <a:normAutofit/>
          </a:bodyPr>
          <a:lstStyle/>
          <a:p>
            <a:r>
              <a:rPr lang="en-US" dirty="0" smtClean="0"/>
              <a:t>In 1941, the NFL named its first Commissioner, Elmer Layden. </a:t>
            </a:r>
          </a:p>
          <a:p>
            <a:r>
              <a:rPr lang="en-US" dirty="0" smtClean="0"/>
              <a:t>During World War II, a player shortage led to a shrinking of the league as several teams folded and others merged. </a:t>
            </a:r>
          </a:p>
        </p:txBody>
      </p:sp>
      <p:pic>
        <p:nvPicPr>
          <p:cNvPr id="23554" name="Picture 2" descr="http://www.theirishunderground.com/HistoryImages/1924-4H-Don-Miller.jpg"/>
          <p:cNvPicPr>
            <a:picLocks noChangeAspect="1" noChangeArrowheads="1"/>
          </p:cNvPicPr>
          <p:nvPr/>
        </p:nvPicPr>
        <p:blipFill>
          <a:blip r:embed="rId2" cstate="print"/>
          <a:srcRect/>
          <a:stretch>
            <a:fillRect/>
          </a:stretch>
        </p:blipFill>
        <p:spPr bwMode="auto">
          <a:xfrm>
            <a:off x="5105400" y="1371600"/>
            <a:ext cx="3505200" cy="2628900"/>
          </a:xfrm>
          <a:prstGeom prst="rect">
            <a:avLst/>
          </a:prstGeom>
          <a:noFill/>
        </p:spPr>
      </p:pic>
      <p:pic>
        <p:nvPicPr>
          <p:cNvPr id="23556" name="Picture 4" descr="http://image59.webshots.com/559/5/57/23/2770557230052422315dvkUVt_ph.jpg"/>
          <p:cNvPicPr>
            <a:picLocks noChangeAspect="1" noChangeArrowheads="1"/>
          </p:cNvPicPr>
          <p:nvPr/>
        </p:nvPicPr>
        <p:blipFill>
          <a:blip r:embed="rId3" cstate="print"/>
          <a:srcRect/>
          <a:stretch>
            <a:fillRect/>
          </a:stretch>
        </p:blipFill>
        <p:spPr bwMode="auto">
          <a:xfrm>
            <a:off x="5334000" y="4191000"/>
            <a:ext cx="3143250" cy="24860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219200"/>
          </a:xfrm>
        </p:spPr>
        <p:txBody>
          <a:bodyPr>
            <a:normAutofit/>
          </a:bodyPr>
          <a:lstStyle/>
          <a:p>
            <a:r>
              <a:rPr lang="en-US" b="1" dirty="0" smtClean="0"/>
              <a:t>Stability and growth of the NFL</a:t>
            </a:r>
            <a:br>
              <a:rPr lang="en-US" b="1" dirty="0" smtClean="0"/>
            </a:br>
            <a:r>
              <a:rPr lang="en-US" b="1" dirty="0" smtClean="0"/>
              <a:t> (1946–1957)</a:t>
            </a:r>
            <a:endParaRPr lang="en-US" dirty="0"/>
          </a:p>
        </p:txBody>
      </p:sp>
      <p:sp>
        <p:nvSpPr>
          <p:cNvPr id="3" name="Content Placeholder 2"/>
          <p:cNvSpPr>
            <a:spLocks noGrp="1"/>
          </p:cNvSpPr>
          <p:nvPr>
            <p:ph sz="quarter" idx="1"/>
          </p:nvPr>
        </p:nvSpPr>
        <p:spPr>
          <a:xfrm>
            <a:off x="301752" y="1527048"/>
            <a:ext cx="8613648" cy="2359152"/>
          </a:xfrm>
        </p:spPr>
        <p:txBody>
          <a:bodyPr>
            <a:normAutofit fontScale="85000" lnSpcReduction="20000"/>
          </a:bodyPr>
          <a:lstStyle/>
          <a:p>
            <a:r>
              <a:rPr lang="en-US" dirty="0" smtClean="0"/>
              <a:t>1946, the NFL had ten teams, nine of which are still in operation today. </a:t>
            </a:r>
          </a:p>
          <a:p>
            <a:r>
              <a:rPr lang="en-US" dirty="0" smtClean="0"/>
              <a:t>The league integrated in 1946, when the Los Angeles Rams signed two African American players, Kenny Washington and Woody Strode. </a:t>
            </a:r>
          </a:p>
          <a:p>
            <a:r>
              <a:rPr lang="en-US" dirty="0" smtClean="0"/>
              <a:t>1946, a competing league, the All-America Football Conference (AAFC), began operation.</a:t>
            </a:r>
          </a:p>
          <a:p>
            <a:endParaRPr lang="en-US" dirty="0"/>
          </a:p>
        </p:txBody>
      </p:sp>
      <p:pic>
        <p:nvPicPr>
          <p:cNvPr id="5122" name="Picture 2" descr="art"/>
          <p:cNvPicPr>
            <a:picLocks noChangeAspect="1" noChangeArrowheads="1"/>
          </p:cNvPicPr>
          <p:nvPr/>
        </p:nvPicPr>
        <p:blipFill>
          <a:blip r:embed="rId2" cstate="print"/>
          <a:srcRect/>
          <a:stretch>
            <a:fillRect/>
          </a:stretch>
        </p:blipFill>
        <p:spPr bwMode="auto">
          <a:xfrm>
            <a:off x="2488750" y="3733800"/>
            <a:ext cx="3988250" cy="28670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Stability and growth of the NFL </a:t>
            </a:r>
            <a:br>
              <a:rPr lang="en-US" b="1" dirty="0" smtClean="0"/>
            </a:br>
            <a:r>
              <a:rPr lang="en-US" b="1" dirty="0" smtClean="0"/>
              <a:t>(1946–1957)</a:t>
            </a:r>
            <a:endParaRPr lang="en-US" b="1"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1950, the AAFC folded, and three teams from that league were absorbed into the NFL: </a:t>
            </a:r>
          </a:p>
          <a:p>
            <a:pPr lvl="1"/>
            <a:r>
              <a:rPr lang="en-US" dirty="0" smtClean="0"/>
              <a:t>Cleveland Browns (who had won the AAFC Championship every year of the league's existence)</a:t>
            </a:r>
          </a:p>
          <a:p>
            <a:pPr lvl="1"/>
            <a:r>
              <a:rPr lang="en-US" dirty="0" smtClean="0"/>
              <a:t>San Francisco 49ers</a:t>
            </a:r>
          </a:p>
          <a:p>
            <a:pPr lvl="1"/>
            <a:r>
              <a:rPr lang="en-US" dirty="0" smtClean="0"/>
              <a:t>Baltimore Colts</a:t>
            </a:r>
          </a:p>
          <a:p>
            <a:pPr lvl="1"/>
            <a:r>
              <a:rPr lang="en-US" dirty="0" smtClean="0"/>
              <a:t>The remaining players were chosen by the now 13 NFL teams in a dispersal draft. </a:t>
            </a:r>
          </a:p>
          <a:p>
            <a:r>
              <a:rPr lang="en-US" dirty="0" smtClean="0"/>
              <a:t>1950, the Los Angeles Rams became the first team to televise its entire schedule</a:t>
            </a:r>
          </a:p>
          <a:p>
            <a:r>
              <a:rPr lang="en-US" dirty="0" smtClean="0"/>
              <a:t>The players' union, known as the NFL Players Association, formed in 1956</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buNone/>
            </a:pPr>
            <a:r>
              <a:rPr lang="en-US" sz="7200" b="1" dirty="0" smtClean="0"/>
              <a:t>NFL supremacy</a:t>
            </a:r>
          </a:p>
          <a:p>
            <a:pPr algn="ctr">
              <a:buNone/>
            </a:pPr>
            <a:r>
              <a:rPr lang="en-US" sz="7200" b="1" dirty="0" smtClean="0"/>
              <a:t>(1958–present)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a:bodyPr>
          <a:lstStyle/>
          <a:p>
            <a:r>
              <a:rPr lang="en-US" b="1" dirty="0" smtClean="0"/>
              <a:t>“The Greatest Game Ever Played”</a:t>
            </a:r>
            <a:endParaRPr lang="en-US" dirty="0"/>
          </a:p>
        </p:txBody>
      </p:sp>
      <p:sp>
        <p:nvSpPr>
          <p:cNvPr id="3" name="Content Placeholder 2"/>
          <p:cNvSpPr>
            <a:spLocks noGrp="1"/>
          </p:cNvSpPr>
          <p:nvPr>
            <p:ph sz="quarter" idx="1"/>
          </p:nvPr>
        </p:nvSpPr>
        <p:spPr>
          <a:xfrm>
            <a:off x="152400" y="1371600"/>
            <a:ext cx="4572000" cy="5029200"/>
          </a:xfrm>
        </p:spPr>
        <p:txBody>
          <a:bodyPr>
            <a:normAutofit fontScale="92500" lnSpcReduction="20000"/>
          </a:bodyPr>
          <a:lstStyle/>
          <a:p>
            <a:r>
              <a:rPr lang="en-US" dirty="0" smtClean="0"/>
              <a:t>1958 NFL season, the Baltimore Colts and the New York Giants met at Yankee Stadium to determine the league champion. </a:t>
            </a:r>
          </a:p>
          <a:p>
            <a:r>
              <a:rPr lang="en-US" dirty="0" smtClean="0"/>
              <a:t>Tied after 60 minutes of play, it became the first NFL game to go into sudden death overtime. </a:t>
            </a:r>
          </a:p>
          <a:p>
            <a:r>
              <a:rPr lang="en-US" dirty="0" smtClean="0"/>
              <a:t>The final score was Baltimore Colts 23, New York Giants 17. </a:t>
            </a:r>
          </a:p>
          <a:p>
            <a:r>
              <a:rPr lang="en-US" dirty="0" smtClean="0"/>
              <a:t>It was carried live on the NBC television network</a:t>
            </a:r>
          </a:p>
        </p:txBody>
      </p:sp>
      <p:pic>
        <p:nvPicPr>
          <p:cNvPr id="2050" name="Picture 2" descr="http://images2.fanpop.com/image/photos/8800000/The-Greatest-Game-Ever-Played-indianapolis-colts-8858224-666-520.jpg"/>
          <p:cNvPicPr>
            <a:picLocks noChangeAspect="1" noChangeArrowheads="1"/>
          </p:cNvPicPr>
          <p:nvPr/>
        </p:nvPicPr>
        <p:blipFill>
          <a:blip r:embed="rId2" cstate="print"/>
          <a:srcRect/>
          <a:stretch>
            <a:fillRect/>
          </a:stretch>
        </p:blipFill>
        <p:spPr bwMode="auto">
          <a:xfrm>
            <a:off x="4788913" y="2438400"/>
            <a:ext cx="4078862" cy="31811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American Football League and merger</a:t>
            </a:r>
            <a:endParaRPr lang="en-US" dirty="0"/>
          </a:p>
        </p:txBody>
      </p:sp>
      <p:sp>
        <p:nvSpPr>
          <p:cNvPr id="3" name="Content Placeholder 2"/>
          <p:cNvSpPr>
            <a:spLocks noGrp="1"/>
          </p:cNvSpPr>
          <p:nvPr>
            <p:ph sz="quarter" idx="1"/>
          </p:nvPr>
        </p:nvSpPr>
        <p:spPr>
          <a:xfrm>
            <a:off x="301752" y="1527048"/>
            <a:ext cx="4879848" cy="4797552"/>
          </a:xfrm>
        </p:spPr>
        <p:txBody>
          <a:bodyPr>
            <a:normAutofit fontScale="92500" lnSpcReduction="20000"/>
          </a:bodyPr>
          <a:lstStyle/>
          <a:p>
            <a:r>
              <a:rPr lang="en-US" dirty="0" smtClean="0"/>
              <a:t>In 1959, Dallas, Texas businessman Lamar Hunt led the formation of the rival American Football League, </a:t>
            </a:r>
          </a:p>
          <a:p>
            <a:r>
              <a:rPr lang="en-US" dirty="0" smtClean="0"/>
              <a:t>With the exception of Los Angeles and New York, the AFL avoided placing teams in markets where they directly competed with established NFL franchises. </a:t>
            </a:r>
          </a:p>
          <a:p>
            <a:r>
              <a:rPr lang="en-US" dirty="0" smtClean="0"/>
              <a:t>1960, the AFL began play with eight teams and a double round-robin schedule of fourteen games. </a:t>
            </a:r>
            <a:endParaRPr lang="en-US" dirty="0"/>
          </a:p>
        </p:txBody>
      </p:sp>
      <p:pic>
        <p:nvPicPr>
          <p:cNvPr id="1028" name="Picture 4" descr="http://www.remembertheafl.com/images/LamarHuntRight.jpg"/>
          <p:cNvPicPr>
            <a:picLocks noChangeAspect="1" noChangeArrowheads="1"/>
          </p:cNvPicPr>
          <p:nvPr/>
        </p:nvPicPr>
        <p:blipFill>
          <a:blip r:embed="rId2" cstate="print"/>
          <a:srcRect/>
          <a:stretch>
            <a:fillRect/>
          </a:stretch>
        </p:blipFill>
        <p:spPr bwMode="auto">
          <a:xfrm>
            <a:off x="5257800" y="1676400"/>
            <a:ext cx="3533775" cy="43529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American Football League and merger</a:t>
            </a:r>
            <a:endParaRPr lang="en-US" dirty="0"/>
          </a:p>
        </p:txBody>
      </p:sp>
      <p:sp>
        <p:nvSpPr>
          <p:cNvPr id="3" name="Content Placeholder 2"/>
          <p:cNvSpPr>
            <a:spLocks noGrp="1"/>
          </p:cNvSpPr>
          <p:nvPr>
            <p:ph sz="quarter" idx="1"/>
          </p:nvPr>
        </p:nvSpPr>
        <p:spPr>
          <a:xfrm>
            <a:off x="3048000" y="1447800"/>
            <a:ext cx="5943600" cy="5410200"/>
          </a:xfrm>
        </p:spPr>
        <p:txBody>
          <a:bodyPr>
            <a:normAutofit fontScale="47500" lnSpcReduction="20000"/>
          </a:bodyPr>
          <a:lstStyle/>
          <a:p>
            <a:r>
              <a:rPr lang="en-US" dirty="0" smtClean="0"/>
              <a:t>The AFL made a concerted effort to attract established talent away from the NFL, signing half of the NFL's first-round draft choices in 1960.</a:t>
            </a:r>
          </a:p>
          <a:p>
            <a:r>
              <a:rPr lang="en-US" dirty="0" smtClean="0"/>
              <a:t> The AFL worked hard to secure top college players, many from sources virtually untapped by the established league</a:t>
            </a:r>
          </a:p>
          <a:p>
            <a:r>
              <a:rPr lang="en-US" dirty="0" smtClean="0"/>
              <a:t> Two of the eight coaches of the Original Eight AFL franchises, Hank Stram (Texans/Chiefs) and Sid Gillman (Chargers) eventually were inducted to the Hall of Fame.</a:t>
            </a:r>
          </a:p>
          <a:p>
            <a:r>
              <a:rPr lang="en-US" dirty="0" smtClean="0"/>
              <a:t>Led by Oakland Raiders owner and AFL commissioner Al Davis, the AFL established a "war chest" to entice top talent with higher pay than they got from the NFL. </a:t>
            </a:r>
          </a:p>
          <a:p>
            <a:r>
              <a:rPr lang="en-US" dirty="0" smtClean="0"/>
              <a:t>Former Green Bay Packers quarterback Babe Parilli became a star for the Boston Patriots during the early years of the AFL, and University of Alabama passer Joe Namath rejected the NFL to play for the New York Jets. </a:t>
            </a:r>
          </a:p>
          <a:p>
            <a:r>
              <a:rPr lang="en-US" dirty="0" smtClean="0"/>
              <a:t>1966, the AFL forced a partial merger with the NFL. </a:t>
            </a:r>
          </a:p>
          <a:p>
            <a:r>
              <a:rPr lang="en-US" dirty="0" smtClean="0"/>
              <a:t>The two leagues agreed to have a common draft and play in a common season-ending championship game, known as the AFL-NFL World Championship. </a:t>
            </a:r>
          </a:p>
          <a:p>
            <a:r>
              <a:rPr lang="en-US" dirty="0" smtClean="0"/>
              <a:t>Two years later, the game's name was changed to the Super Bowl.</a:t>
            </a:r>
            <a:endParaRPr lang="en-US" baseline="30000" dirty="0" smtClean="0"/>
          </a:p>
          <a:p>
            <a:r>
              <a:rPr lang="en-US" dirty="0" smtClean="0"/>
              <a:t>1970, the two leagues merged to form a new 26-team league.</a:t>
            </a:r>
          </a:p>
          <a:p>
            <a:r>
              <a:rPr lang="en-US" dirty="0" smtClean="0"/>
              <a:t> The NFL incorporated some of the innovations that led to the AFL's success:</a:t>
            </a:r>
          </a:p>
          <a:p>
            <a:pPr lvl="1"/>
            <a:r>
              <a:rPr lang="en-US" dirty="0" smtClean="0"/>
              <a:t>names on player's jerseys</a:t>
            </a:r>
          </a:p>
          <a:p>
            <a:pPr lvl="1"/>
            <a:r>
              <a:rPr lang="en-US" dirty="0" smtClean="0"/>
              <a:t>official scoreboard clocks</a:t>
            </a:r>
          </a:p>
          <a:p>
            <a:pPr lvl="1"/>
            <a:r>
              <a:rPr lang="en-US" dirty="0" smtClean="0"/>
              <a:t>national television contracts</a:t>
            </a:r>
          </a:p>
          <a:p>
            <a:pPr lvl="1"/>
            <a:r>
              <a:rPr lang="en-US" dirty="0" smtClean="0"/>
              <a:t>sharing of gate and broadcasting revenues between home and visiting teams.</a:t>
            </a:r>
            <a:endParaRPr lang="en-US" dirty="0"/>
          </a:p>
        </p:txBody>
      </p:sp>
      <p:pic>
        <p:nvPicPr>
          <p:cNvPr id="5" name="Picture 2" descr="http://upload.wikimedia.org/wikipedia/en/4/44/AmericanFootballLeague.png"/>
          <p:cNvPicPr>
            <a:picLocks noChangeAspect="1" noChangeArrowheads="1"/>
          </p:cNvPicPr>
          <p:nvPr/>
        </p:nvPicPr>
        <p:blipFill>
          <a:blip r:embed="rId2" cstate="print"/>
          <a:srcRect/>
          <a:stretch>
            <a:fillRect/>
          </a:stretch>
        </p:blipFill>
        <p:spPr bwMode="auto">
          <a:xfrm>
            <a:off x="152400" y="2286000"/>
            <a:ext cx="2895600" cy="2895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Stars- Joe </a:t>
            </a:r>
            <a:r>
              <a:rPr lang="en-US" dirty="0" err="1" smtClean="0"/>
              <a:t>Namith</a:t>
            </a:r>
            <a:r>
              <a:rPr lang="en-US" dirty="0" smtClean="0"/>
              <a:t> </a:t>
            </a:r>
            <a:endParaRPr lang="en-US" dirty="0"/>
          </a:p>
        </p:txBody>
      </p:sp>
      <p:pic>
        <p:nvPicPr>
          <p:cNvPr id="5" name="Content Placeholder 4"/>
          <p:cNvPicPr>
            <a:picLocks noGrp="1" noChangeAspect="1"/>
          </p:cNvPicPr>
          <p:nvPr>
            <p:ph sz="quarter" idx="1"/>
          </p:nvPr>
        </p:nvPicPr>
        <p:blipFill>
          <a:blip r:embed="rId2"/>
          <a:stretch>
            <a:fillRect/>
          </a:stretch>
        </p:blipFill>
        <p:spPr>
          <a:xfrm>
            <a:off x="533400" y="1066800"/>
            <a:ext cx="3110706" cy="3110706"/>
          </a:xfrm>
          <a:prstGeom prst="rect">
            <a:avLst/>
          </a:prstGeom>
        </p:spPr>
      </p:pic>
      <p:pic>
        <p:nvPicPr>
          <p:cNvPr id="6" name="Picture 5"/>
          <p:cNvPicPr>
            <a:picLocks noChangeAspect="1"/>
          </p:cNvPicPr>
          <p:nvPr/>
        </p:nvPicPr>
        <p:blipFill>
          <a:blip r:embed="rId3"/>
          <a:stretch>
            <a:fillRect/>
          </a:stretch>
        </p:blipFill>
        <p:spPr>
          <a:xfrm>
            <a:off x="5410200" y="1129449"/>
            <a:ext cx="3028950" cy="1514475"/>
          </a:xfrm>
          <a:prstGeom prst="rect">
            <a:avLst/>
          </a:prstGeom>
        </p:spPr>
      </p:pic>
      <p:pic>
        <p:nvPicPr>
          <p:cNvPr id="7" name="Picture 6"/>
          <p:cNvPicPr>
            <a:picLocks noChangeAspect="1"/>
          </p:cNvPicPr>
          <p:nvPr/>
        </p:nvPicPr>
        <p:blipFill>
          <a:blip r:embed="rId4"/>
          <a:stretch>
            <a:fillRect/>
          </a:stretch>
        </p:blipFill>
        <p:spPr>
          <a:xfrm>
            <a:off x="6584885" y="3048000"/>
            <a:ext cx="1857375" cy="2457450"/>
          </a:xfrm>
          <a:prstGeom prst="rect">
            <a:avLst/>
          </a:prstGeom>
        </p:spPr>
      </p:pic>
      <p:pic>
        <p:nvPicPr>
          <p:cNvPr id="8" name="Picture 7"/>
          <p:cNvPicPr>
            <a:picLocks noChangeAspect="1"/>
          </p:cNvPicPr>
          <p:nvPr/>
        </p:nvPicPr>
        <p:blipFill>
          <a:blip r:embed="rId5"/>
          <a:stretch>
            <a:fillRect/>
          </a:stretch>
        </p:blipFill>
        <p:spPr>
          <a:xfrm>
            <a:off x="3562350" y="1219200"/>
            <a:ext cx="1847850" cy="2466975"/>
          </a:xfrm>
          <a:prstGeom prst="rect">
            <a:avLst/>
          </a:prstGeom>
        </p:spPr>
      </p:pic>
      <p:pic>
        <p:nvPicPr>
          <p:cNvPr id="9" name="Picture 8"/>
          <p:cNvPicPr>
            <a:picLocks noChangeAspect="1"/>
          </p:cNvPicPr>
          <p:nvPr/>
        </p:nvPicPr>
        <p:blipFill>
          <a:blip r:embed="rId6"/>
          <a:stretch>
            <a:fillRect/>
          </a:stretch>
        </p:blipFill>
        <p:spPr>
          <a:xfrm>
            <a:off x="826691" y="4177506"/>
            <a:ext cx="2466975" cy="1847850"/>
          </a:xfrm>
          <a:prstGeom prst="rect">
            <a:avLst/>
          </a:prstGeom>
        </p:spPr>
      </p:pic>
      <p:pic>
        <p:nvPicPr>
          <p:cNvPr id="10" name="Picture 9"/>
          <p:cNvPicPr>
            <a:picLocks noChangeAspect="1"/>
          </p:cNvPicPr>
          <p:nvPr/>
        </p:nvPicPr>
        <p:blipFill>
          <a:blip r:embed="rId7"/>
          <a:stretch>
            <a:fillRect/>
          </a:stretch>
        </p:blipFill>
        <p:spPr>
          <a:xfrm>
            <a:off x="3648771" y="4177506"/>
            <a:ext cx="2622947" cy="1748631"/>
          </a:xfrm>
          <a:prstGeom prst="rect">
            <a:avLst/>
          </a:prstGeom>
        </p:spPr>
      </p:pic>
    </p:spTree>
    <p:extLst>
      <p:ext uri="{BB962C8B-B14F-4D97-AF65-F5344CB8AC3E}">
        <p14:creationId xmlns:p14="http://schemas.microsoft.com/office/powerpoint/2010/main" val="2430513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 Bowl 1967- Current</a:t>
            </a:r>
            <a:endParaRPr lang="en-US" dirty="0"/>
          </a:p>
        </p:txBody>
      </p:sp>
      <p:sp>
        <p:nvSpPr>
          <p:cNvPr id="3" name="Content Placeholder 2"/>
          <p:cNvSpPr>
            <a:spLocks noGrp="1"/>
          </p:cNvSpPr>
          <p:nvPr>
            <p:ph sz="quarter" idx="1"/>
          </p:nvPr>
        </p:nvSpPr>
        <p:spPr>
          <a:xfrm>
            <a:off x="301752" y="1527048"/>
            <a:ext cx="3203448" cy="4721352"/>
          </a:xfrm>
        </p:spPr>
        <p:txBody>
          <a:bodyPr/>
          <a:lstStyle/>
          <a:p>
            <a:r>
              <a:rPr lang="en-US" dirty="0" smtClean="0"/>
              <a:t>Steelers- 6</a:t>
            </a:r>
          </a:p>
          <a:p>
            <a:r>
              <a:rPr lang="en-US" dirty="0" smtClean="0"/>
              <a:t>49ers- 5</a:t>
            </a:r>
          </a:p>
          <a:p>
            <a:r>
              <a:rPr lang="en-US" dirty="0" smtClean="0"/>
              <a:t>Cowboys- 5</a:t>
            </a:r>
          </a:p>
          <a:p>
            <a:r>
              <a:rPr lang="en-US" dirty="0" smtClean="0"/>
              <a:t>Packers- 4</a:t>
            </a:r>
          </a:p>
          <a:p>
            <a:r>
              <a:rPr lang="en-US" dirty="0" smtClean="0"/>
              <a:t>Giants- 4</a:t>
            </a:r>
          </a:p>
          <a:p>
            <a:r>
              <a:rPr lang="en-US" dirty="0" smtClean="0"/>
              <a:t>Raiders- 3</a:t>
            </a:r>
          </a:p>
          <a:p>
            <a:r>
              <a:rPr lang="en-US" dirty="0" smtClean="0"/>
              <a:t>Redskins- 3</a:t>
            </a:r>
          </a:p>
          <a:p>
            <a:r>
              <a:rPr lang="en-US" dirty="0" smtClean="0"/>
              <a:t>Patriots- 3</a:t>
            </a:r>
          </a:p>
          <a:p>
            <a:r>
              <a:rPr lang="en-US" dirty="0" smtClean="0"/>
              <a:t>Colts- 2</a:t>
            </a:r>
          </a:p>
          <a:p>
            <a:endParaRPr lang="en-US" dirty="0"/>
          </a:p>
        </p:txBody>
      </p:sp>
      <p:sp>
        <p:nvSpPr>
          <p:cNvPr id="7" name="TextBox 6"/>
          <p:cNvSpPr txBox="1"/>
          <p:nvPr/>
        </p:nvSpPr>
        <p:spPr>
          <a:xfrm>
            <a:off x="3352800" y="1600200"/>
            <a:ext cx="4953000" cy="4399717"/>
          </a:xfrm>
          <a:prstGeom prst="rect">
            <a:avLst/>
          </a:prstGeom>
          <a:noFill/>
        </p:spPr>
        <p:txBody>
          <a:bodyPr wrap="square" rtlCol="0">
            <a:spAutoFit/>
          </a:bodyPr>
          <a:lstStyle/>
          <a:p>
            <a:r>
              <a:rPr lang="en-US" sz="2700" dirty="0" smtClean="0"/>
              <a:t>Dolphins- 2</a:t>
            </a:r>
          </a:p>
          <a:p>
            <a:r>
              <a:rPr lang="en-US" sz="2700" dirty="0" smtClean="0"/>
              <a:t>Broncos- 2</a:t>
            </a:r>
          </a:p>
          <a:p>
            <a:r>
              <a:rPr lang="en-US" sz="2700" dirty="0" smtClean="0"/>
              <a:t>Ravens-1</a:t>
            </a:r>
          </a:p>
          <a:p>
            <a:r>
              <a:rPr lang="en-US" sz="2700" dirty="0" smtClean="0"/>
              <a:t>Jets-1</a:t>
            </a:r>
          </a:p>
          <a:p>
            <a:r>
              <a:rPr lang="en-US" sz="2700" dirty="0" smtClean="0"/>
              <a:t>Buccaneers-1</a:t>
            </a:r>
          </a:p>
          <a:p>
            <a:r>
              <a:rPr lang="en-US" sz="2700" dirty="0" smtClean="0"/>
              <a:t>Saints- 1</a:t>
            </a:r>
          </a:p>
          <a:p>
            <a:r>
              <a:rPr lang="en-US" sz="2700" dirty="0" smtClean="0"/>
              <a:t>Bears- 1</a:t>
            </a:r>
          </a:p>
          <a:p>
            <a:r>
              <a:rPr lang="en-US" sz="2700" dirty="0" smtClean="0"/>
              <a:t>Rams-1</a:t>
            </a:r>
          </a:p>
          <a:p>
            <a:endParaRPr lang="en-US" sz="2700" dirty="0" smtClean="0"/>
          </a:p>
          <a:p>
            <a:r>
              <a:rPr lang="en-US" sz="2700" dirty="0" smtClean="0"/>
              <a:t>Vikings and Bills are 0-4</a:t>
            </a:r>
            <a:endParaRPr lang="en-US" sz="2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371600"/>
          </a:xfrm>
        </p:spPr>
        <p:txBody>
          <a:bodyPr>
            <a:normAutofit fontScale="90000"/>
          </a:bodyPr>
          <a:lstStyle/>
          <a:p>
            <a:r>
              <a:rPr lang="en-US" b="1" dirty="0" smtClean="0"/>
              <a:t>Early players, teams, and leagues </a:t>
            </a:r>
            <a:br>
              <a:rPr lang="en-US" b="1" dirty="0" smtClean="0"/>
            </a:br>
            <a:r>
              <a:rPr lang="en-US" b="1" dirty="0" smtClean="0"/>
              <a:t>(1892–1919)</a:t>
            </a:r>
            <a:br>
              <a:rPr lang="en-US" b="1" dirty="0" smtClean="0"/>
            </a:br>
            <a:endParaRPr lang="en-US" dirty="0"/>
          </a:p>
        </p:txBody>
      </p:sp>
      <p:sp>
        <p:nvSpPr>
          <p:cNvPr id="3" name="Content Placeholder 2"/>
          <p:cNvSpPr>
            <a:spLocks noGrp="1"/>
          </p:cNvSpPr>
          <p:nvPr>
            <p:ph sz="quarter" idx="1"/>
          </p:nvPr>
        </p:nvSpPr>
        <p:spPr>
          <a:xfrm>
            <a:off x="228600" y="1600200"/>
            <a:ext cx="5867400" cy="4800600"/>
          </a:xfrm>
        </p:spPr>
        <p:txBody>
          <a:bodyPr>
            <a:normAutofit fontScale="85000" lnSpcReduction="10000"/>
          </a:bodyPr>
          <a:lstStyle/>
          <a:p>
            <a:r>
              <a:rPr lang="en-US" dirty="0" smtClean="0"/>
              <a:t>In the early 20th century, football was the subject of intense competition and rivalry, albeit of a localized nature. </a:t>
            </a:r>
          </a:p>
          <a:p>
            <a:r>
              <a:rPr lang="en-US" dirty="0" smtClean="0"/>
              <a:t>The Allegheny Athletic Association hired former Yale All-American guard William "</a:t>
            </a:r>
            <a:r>
              <a:rPr lang="en-US" dirty="0" err="1" smtClean="0"/>
              <a:t>Pudge</a:t>
            </a:r>
            <a:r>
              <a:rPr lang="en-US" dirty="0" smtClean="0"/>
              <a:t>" </a:t>
            </a:r>
            <a:r>
              <a:rPr lang="en-US" dirty="0" err="1" smtClean="0"/>
              <a:t>Heffelfinger</a:t>
            </a:r>
            <a:r>
              <a:rPr lang="en-US" dirty="0" smtClean="0"/>
              <a:t>. </a:t>
            </a:r>
          </a:p>
          <a:p>
            <a:r>
              <a:rPr lang="en-US" dirty="0" smtClean="0"/>
              <a:t>November 12, 1892, </a:t>
            </a:r>
            <a:r>
              <a:rPr lang="en-US" dirty="0" err="1" smtClean="0"/>
              <a:t>Heffelfinger</a:t>
            </a:r>
            <a:r>
              <a:rPr lang="en-US" dirty="0" smtClean="0"/>
              <a:t> became the first known professional football player. (Secret) </a:t>
            </a:r>
          </a:p>
          <a:p>
            <a:r>
              <a:rPr lang="en-US" dirty="0" smtClean="0"/>
              <a:t>He was paid $500 to play in a game against the Pittsburgh Athletic Club. </a:t>
            </a:r>
          </a:p>
          <a:p>
            <a:r>
              <a:rPr lang="en-US" dirty="0" err="1" smtClean="0"/>
              <a:t>Heffelfinger</a:t>
            </a:r>
            <a:r>
              <a:rPr lang="en-US" dirty="0" smtClean="0"/>
              <a:t> picked up a Pittsburgh fumble and ran 35 yards for a touchdown, winning the game 4–0 for Allegheny. </a:t>
            </a:r>
            <a:endParaRPr lang="en-US" dirty="0"/>
          </a:p>
        </p:txBody>
      </p:sp>
      <p:pic>
        <p:nvPicPr>
          <p:cNvPr id="4098" name="Picture 2" descr="http://upload.wikimedia.org/wikipedia/commons/thumb/e/e5/Pudge_heffelfinger.jpg/220px-Pudge_heffelfinger.jpg"/>
          <p:cNvPicPr>
            <a:picLocks noChangeAspect="1" noChangeArrowheads="1"/>
          </p:cNvPicPr>
          <p:nvPr/>
        </p:nvPicPr>
        <p:blipFill>
          <a:blip r:embed="rId2" cstate="print"/>
          <a:srcRect/>
          <a:stretch>
            <a:fillRect/>
          </a:stretch>
        </p:blipFill>
        <p:spPr bwMode="auto">
          <a:xfrm>
            <a:off x="6172200" y="2057400"/>
            <a:ext cx="2722880" cy="3733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Top Dynasties of All time (According to S.I.)</a:t>
            </a:r>
            <a:endParaRPr lang="en-US" dirty="0"/>
          </a:p>
        </p:txBody>
      </p:sp>
      <p:sp>
        <p:nvSpPr>
          <p:cNvPr id="3" name="Content Placeholder 2"/>
          <p:cNvSpPr>
            <a:spLocks noGrp="1"/>
          </p:cNvSpPr>
          <p:nvPr>
            <p:ph sz="quarter" idx="1"/>
          </p:nvPr>
        </p:nvSpPr>
        <p:spPr/>
        <p:txBody>
          <a:bodyPr/>
          <a:lstStyle/>
          <a:p>
            <a:r>
              <a:rPr lang="en-US" b="1" u="sng" dirty="0" smtClean="0">
                <a:hlinkClick r:id="rId2"/>
              </a:rPr>
              <a:t>Chicago Bears</a:t>
            </a:r>
            <a:r>
              <a:rPr lang="en-US" b="1" dirty="0" smtClean="0"/>
              <a:t> 1940-43</a:t>
            </a:r>
            <a:r>
              <a:rPr lang="en-US" dirty="0" smtClean="0"/>
              <a:t/>
            </a:r>
            <a:br>
              <a:rPr lang="en-US" dirty="0" smtClean="0"/>
            </a:br>
            <a:r>
              <a:rPr lang="en-US" b="1" dirty="0" smtClean="0"/>
              <a:t>George Halas'</a:t>
            </a:r>
            <a:r>
              <a:rPr lang="en-US" dirty="0" smtClean="0"/>
              <a:t> team won three championships and reached the title game in the other year. The Bears' domination is epitomized in their '40 title win when they routed </a:t>
            </a:r>
            <a:r>
              <a:rPr lang="en-US" dirty="0" err="1" smtClean="0"/>
              <a:t>the</a:t>
            </a:r>
            <a:r>
              <a:rPr lang="en-US" u="sng" dirty="0" err="1" smtClean="0">
                <a:hlinkClick r:id="rId3"/>
              </a:rPr>
              <a:t>Washington</a:t>
            </a:r>
            <a:r>
              <a:rPr lang="en-US" u="sng" dirty="0" smtClean="0">
                <a:hlinkClick r:id="rId3"/>
              </a:rPr>
              <a:t> Redskins</a:t>
            </a:r>
            <a:r>
              <a:rPr lang="en-US" dirty="0" smtClean="0"/>
              <a:t> 73-0. That made the 37-9 title victory over the </a:t>
            </a:r>
            <a:r>
              <a:rPr lang="en-US" u="sng" dirty="0" smtClean="0">
                <a:hlinkClick r:id="rId4"/>
              </a:rPr>
              <a:t>New York </a:t>
            </a:r>
            <a:r>
              <a:rPr lang="en-US" u="sng" dirty="0" err="1" smtClean="0">
                <a:hlinkClick r:id="rId4"/>
              </a:rPr>
              <a:t>Giants</a:t>
            </a:r>
            <a:r>
              <a:rPr lang="en-US" dirty="0" err="1" smtClean="0"/>
              <a:t>the</a:t>
            </a:r>
            <a:r>
              <a:rPr lang="en-US" dirty="0" smtClean="0"/>
              <a:t> next year pale in comparison.</a:t>
            </a:r>
            <a:endParaRPr lang="en-US" dirty="0"/>
          </a:p>
        </p:txBody>
      </p:sp>
      <p:sp>
        <p:nvSpPr>
          <p:cNvPr id="11266" name="AutoShape 2" descr="data:image/jpeg;base64,/9j/4AAQSkZJRgABAQAAAQABAAD/2wCEAAkGBhQSERQUEhQWFRUVGBcZFBcYFRkXHBUWGRcYFhcXFhgYGyYeFxkjHBUVHy8gJScpLCwsFR4yNTAqNSYrLCkBCQoKDgwOGg8PGiwlHyUuLCw0NCw0NDUtMDQxLCwuKjIsNDQvMC0uNCwsLCksLyouLC0vLCwvLyowLDIsLywvNP/AABEIAMIBAwMBIgACEQEDEQH/xAAcAAEAAwADAQEAAAAAAAAAAAAABQYHAwQIAgH/xABLEAACAQICBgcDBwgIBQUAAAABAgMAEQQhBQYSMVFhBxMiQXGBkTJSoRQjQmJyscEzVIKSk6LR0hUWJENTlLLCF0Rzg/Bjs9Ph8f/EABoBAQACAwEAAAAAAAAAAAAAAAAEBQIDBgH/xAA1EQABAwIDBAkDAwUBAAAAAAABAAIDBBESITEFQVGREyJhcYGhsdHwMsHxI0LhFTNDUnIU/9oADAMBAAIRAxEAPwDKqUpVgsEpSlESlKURKUpREpSlESlKURKUpREpX5tVzR4N29lHbwUn7hRFxUruroLEHdh5z/2ZP5aPoTEDfBMPGGT+WvLoulSuSTDsvtKy+KkffXEGr1F+0pSiJSlKIlKUoiUpSiJSlKIlKUoiUpSiJSlKIlKUoiUpSiJSlKIlK7+hdAz4uTq8NE0jd9hko4uxyUcyRWt6rdA6LZ8fJtnf1UZKqOTSZM36Oz4msXPDdV6scwWAkmcJDG8jncqKWPoBV50N0JY+axlEeHX67bTfqJf4kVtSSYPR6dXGscQ9yNRc8yBmTzPrUNjukA7oY7fWc3/dX+NQJq+OPIn3UuGjmlza3LyUFozoCwy/l55ZTwULEv8Aub41ZMP0baKw4BOGi8ZWL/8AusRVbxesmIk9qVgOC9gfu2qNYk5nM8d9Vr9q/wCoKso9ju/e7ktFixmj4Mk+Tp/00X/YtfT66YUfTY+CN+IrOK/KinaUp0AUobJhGpPzwWhnXrDfX/U/+6/RrzhuLj9A/hWd0rH+oTdiz/pUHbzWlLrhhW3yW8Uf+FcUv9HT+2uFf7aRn/WKzqv2s27SkGoC1u2REdCVdcX0W6LnFxhkW/fEzJ/oYD4VWtJdAGGb8hiJYzwcLKPhsn4muhHIVN1JU8QbfdUphdacTHulLDg1m+Jz+NSmbV/2B9VFfsd37HA9+XuqTpfoQx8VzF1eIH1G2G/VksPRjVI0lombDtsTxPE3B0K38LjPyr0PgukE7pYgeaG37rfxqbj0xhMWvVtsOG3xyqM/0WybyvVhFtCN+QP2VfLRTRZub915TpW+6ydB+Enu2GJwz8B24yeaE3X9EgcqyPWjULF4AkzxEx90qdqM8LtbsnkwFT2vDlDsq9SlKzXiUpSiJSlKIlKUoiUpSiJSlKIlKVyYfDtIyoilmYgKqi5YnIAAbzRFxitQ1H6FZJws2O2oYjmIhlI4+tf8mOXtfZq39G/RQmDC4jFAPid6rkVg+z3NJ9bu7uJndYdcxHeOCzPuZ94XkPePw8ahVFU2IXJ+dikQU75nYWBd9WwmjoRHGqxKPZjQdpjx4sfrMfOqtpbXSWW4j+aTke0fFu7y9aqemNOhHXbLSTStZFv2mPEk+yo491dLSuhppxb5S0Q92NLDzbaDH4eFUMtVJLa5wtKv4aKOHdjcOQ5/lTJvz510dJ6YjgUs7C4F9naUMR9VWYXqoYjo8mBvHiAx+ttIfUFq6Oj9UpflSLi1fZct21a4ZgpYAvna9u+xoykgPW6W4GdrWPqtj6ucdXorE5Xvcei72ldfTIrJBtq29XUA3HBlYXXxBNV35RipCCzYhuNjIcuXdWs4fCKgAUWsLA5k25sbsfM1zXr2OviiFo4+Zz9FjJQSym8knIZeqqWj9WpwgaLGzLcXCvGcuTIzZHyqTi+Wx+11E45Fom+4rUzX7UN9S556wB8B6ixUxlM1g6pI8T6G4UHi9aRCt54J4+eyrqTwDq1vW1VrHdI0rG0EaoDuLdo/go+NS2PxfynR2JJzKPIAeIjk2lP6thUTq3qdDicMJGdw5ZgdkiwsbAEEHPv/AEqsoI6eNhfM3MG3EKunkqJHhkLsiL7gV9ro3Sc4uZ7A8JgPhFlXFJqppBcxKSeU7g/vWqVXUfCQduWRtn67qgPoAT61JYbWTBRgIksagbgAQPW1vO9HVTv8DQR/zl6o2lb/AJ3EH/vP0VPk0xpDCEdaZNm/94A6nkGz+Bq0aK15gmNmvG1wFBuxcnhsg9/31PK6SpkVkRhbKzKw4cDWc6f1KljeR4k2oRcrZgWC2uezvNs/IV5G6nqurKAx3EZL2RtRS9aIl7eBzWlg0rM9UtbWgYRyEtCfMx81HevEeY52+fXbCpvdj4Rv+IFQ56CaN+EAnuUuGvhkZiJA71ctGayzwWCttL7rZjy7x5VctE60w4kbDgIzZFGsQ1+4Hc3gc+VYzhdecK7AbZS+4upA9cwPO1T4NetmnpiA8G3A/Za5KanqwSwi/EfdSuunQnDPtS4G0Eu8x/3Tnl/hHwy5DfWKaV0TLhpWinjaORd6sPiDuZT3EXBretBa5PFZJbyR8fpL4H6Q5H1qwae1cwmlcOBIAwz6uRcnjP1T3c1OR7xV9S1rZR8uqCpo5ID1tOK8tUqxa6ajz6Nl2JRtRtfqpQOy44H3XHevpcZ1XasQb5hQkpSleolKUoiUpSiJSlKIlb90T9HAwcYxOIX+0uOyp/uEI3W7pCN57r243pnQvqSMTOcXMt4oGHVg7nmyIPMILHxK8DWqa5af6pepjPbcdoj6K/xP3eVQqqoETSSt8ELpnhjV0Na9arkwwnLc7jv4qp4cT/4ahSlclNM6V2Jy7GCBkDMLVUEnH9MkSHdHsxX4lFOXM3k9aj9ddZZlnaGNjGqBblTYsSoa5O+2drDhU/rTqqMVZ0OxMosD3MN4BtmCDuPP0o2s+CxcUirjY3SQKNkuti6dx2hk4Gee/uNXlEyOZzX5GzbEHd2qlrXyQNczTE64I39ngpHVzXWWORUmZpI2IGfaZb5Ag728M+VaDjNIRxAGRwtzYXObHgBvPlVN6P8AQq7LYmQDIkR33KB7T/hfusa5dGquL0m8ysXihClSd21ayhR7t9ph4XqPVxxSSuLRYNGdt53Bb6SSWOJocblxyvuG8q5SSBQSxAAFySbAAbySd1V2fX/Cq1gXbmqZeW0QT6VF9I+lCOrgU2BG2/POyg8rgn04VRqzotmslj6SS+axrdpPik6OO2S2LRmnoMR+SkBPepyYfonOuLWTTAw2HZ79o9mMcXIy9N/lVc1W0pgI402tlJgO0zoSdrvKtYgDha1cOvWAaULiY5BLEBs2BBEfMW3gm1+8G3da0dtIwVIY64bffv7PFb3VbzTF7bF1t27t8Fz6MTY0NKT9MSH1YR/hUZofQeMjgeeNzENksFubyAC99m1hluJqx6rYyB8JBC7IWNx1ZIuSrl818gc99dzS+tkWHmEcl802iQL2N7KCOYB+HGtxnla98bGXJcTmNwWoQROYyRz7ANAyO8rMZJZcRILl5XbIb2J5CrLo7o5lcAzOI/qgbbeeYA9TXa0Zrrhkma0CwxtudVG1fv2wo3HgL2591lbSAxMTDCTJt5AtmSgPfs7weFxUipqqhlmtbgHHX+Ao9NSU77uc7GeGn8ldDROp5wzhosQ/1lZQVccCARnwPdVjrP8AFJpDAnrDIZY/pEsZF/SDdpfEetR0GvGJWUyFgQTnGR2eHZ718QfWor6Kao64eHdv20UllbDTdQsLez76+ivOktNwYNo1ZdgPtZoosuzbeFzzv3cK5U1lwrj8vEQe5mA+DWqr60/23Dx4mAE9XtCRN7JexNwN9rejX41Sa2wbOjmjBcSHC4PNap9oyQyENALTYjktKx+jtGy73hVj3pKqH0BsfMVL6ChCQhFYuiErGxIJKDLeMiAdoDkBWc6qan4nSEwjw6Ei425CDsRji7bv0d57hXo/R/RthookjDSEIoW+0Bew3+z37/OsqmheGBjXk9+5a6faEYeXPaB3b1Rq7+iNMyYd9pDkfaU7mHPgedXL+oWH4yfrD+Wn9QsPxk/WH8tQW0M7TcaqY/aNM8YXXI7l2XTDaTwrJIodGFnU70buIPcw3hhXnfXnUqTRuI6t7tG1zDJb214Hg4uARzB3EV6L0XqvHh3242kvaxBYEEcxs1xa56qppDCvA9g3tRP/AIcgHZbw7iO8E1fU8j2j9Rc9OI8f6Zy7V5WpXNjMG8UjxyDZeNirjgymxHqK4asFHSlKURKUpRErmweEaWRI4xtPIyog4sxAA9TXDWo9BuqnW4hsY47EF1iv9KVhmR9lT6uOFYudhF16ta0To+PRuBSMezCmZ73fex8Wcn1rO8Zimldnc3Zjc/wHIbvKrVr7pS5WBTu7T+P0R958xVPrk9oT45MA0Hquo2XT9HH0h1PolKVJ6u6J+UTqh9kdp/sju8zYedQGNL3Bo3qze8MaXO0CntTdXL2nlHOJT/rP4evCsn6etOxz6QSONg3yePYcg3tIzFmXxAC35kjurVOlXXP+j8HsQm0810it9BQO1IPAEAc2HA15ikJJN9+d/GuupKcRNsFxtTUOneXOWm7UkGjY+psGESkscggKl2fmd4A4sK6nRvH8xK53tJYnwUH/AHGv3W7EEaNjAy2xCD4bG1b1UVRYtKSrEYldljYksoy2iQAbkZkWAy3VXQU7p4HgWBLlbT1DYJ2EgkBvqu7rZpIT4qRlN1FkU8QotccibnzqIpUnofV+TE36srcGxBOYyuCR7pzFxexGdt9XAwQRgE2AyVMcc8hIFyc10JoCuze3aUMLEHI7r23Hkc6tOp+Eu1kmR0lUrPCbq2yRbaUMLOVvvHdev3A6rJh1kfHsqKylEAO01zY7S2BzFst+/Ou9jNTVXqZ8HtghoyVYm+ySO0L5gi+Y4X3WqBPVRvbgvrvt1fncp8FLIx3SW03X63zvXX0BqjNBjEeUDq4wzbYIINlIF+8b75juNVfTOkTPPJL7zHZ5KMlHoBWxzRBgVYXU3BHEHeDyqma/6AQRCeNQpQgOFAAKnIGw7wbD9LlUSjrukmBkGZFh87VLrKHo4bRnIG/zuVLwMKM3zjbCKLsQLse4Kg72JI5DM91WfRcfVxibCIvWMrKgbEB3IGbfNdWoYi17A8N+6pfQuo0KxK0m0ZHjIbPJdtbdkW3qDv435W6ujtRJIJllDrJsG6KAVLN9HbJyVe82vuyFb5qyGTEMWm46H52rRDRzRYTh13jUfOxferuvSuCmLKqbZPayuO8MBuPwP30fSGx1snVfk9ttj7Nzs/C1XPSOo0ceFkdnvMt3L7lvvKAcD3Hfe3hVFqRRNgLnPh7rbvBaK0zhrWTd99/irP0f6RKYnq79mVSLfWUFlPoGHnVl1r1ZieGSRI1WVRtXUW2tnNgQMjcXz31R9ViflmHt/iD8b/C9a6VvkdxyPhVftF5gqWyM4DxzVhs5gnpnRv4nwyWXYPWXFRoqxYmdEHsqkzqo8FVgBXN/W7G/nmJ/zEv81RHVbLOnuMy+htX7XQixF1zpFjZS39bsb+eYn/MS/wA1P63Y388xP+Yl/mqJpXtgvFLf1uxv55if8xL/ADU/rdjfzzE/5iX+aomlLBFyYnFPIxeRmd29pmYsTlbMnM5AVx0pXqJSlKIlKVLatarYjHy9Vh02jltsckjHF27vDee4GhNkXHq5q/LjcQkEIuznM9yKPadvqj45DeRXp3R2Ah0dg1jTKOFPNjvJPFmY38Wroak6jw6MgKp2pGF5pSLFiO4e6gzsPM3OdQOtmsPXtsRn5pTv99uPgO714VV1tUI235KbR0pnfbdvUJjMU0sjO29iSf4eA3eVcNKVypNzcrsQABYJWgaiYHYgMh3yMf1VyHx2vWs/rVdDIEwsXKNSf1QT+NWOzmXkLuAVTtZ5bEGjeV546VtOnFaTmz7EJ6lPBCQ583L/AAqhS+0fGpGeYuzMd7EsfFjc/fUjqXoXrsTtsOxEdo82v2B6i/6POunlkbDGXHQLnYYjK8MbvU9rVhm/o2FSDtr1AI777BW3jc2qn6A0b12KjicZFu2OS3Zh+6RWvOoO8XtmPEbj41lepk4GNiJ79oebKR6Z38qpaGdxgkA1Fzzv7K6roGieInQ2HK3uo7S2jzBM8TfRJtzXep8xY1JarayLhDITHtlwoBDAWtfLMHI3HpV61j1YTFqDfZkUdl9+W/ZYd6/d8DnOltX5sMfnUsCbBgbqTvyPluNjUuCpiq4+jfrvHsok9NLSSdIzTcfdWTQWDfSGIOJxH5OM2VO4kZhB9UZE8SRV5SYEsAblbbXIkXAPOxB8xVa1PxSxaPLl9oJtswtbYIz2AbZncb5+1VRwunsYglmQsFd7yNsBlDnPeQdnKw8LVXyU76mRwbYBuQ4KwjqGU0bS65LszxWrVwY/BiWJ423OpU8r9/kbHyrpatYqaSAHEKVkBIzXZ2hYENbu328qgItN4n+k+qa4jLFQlsurANnHPINfyqBHTvL3BpF258uCnyVDAxpcDZ2XPirmBUfpvDzvH/ZpBG44qpDcrkHZPP8A/R2MJj1kaRV3xNsN47Ib8SPFTXYqOCY3A25reQJGkX5LH9My4na2cSZLjcHJt4r9HzFdebR0iRrIylVckJfItYXJA4ZjOtoI41lmuWnBiZ+wbxx3VD7xv2m8za3ICujoq107gxrAANf4XOVtE2Bpe55JOn8r81Iw+1jY/q7THyUgfEitVFULo8wwRZ8Q+SqNm/IDbc/BancLrQJsFLOg+cjVtpPda2R+z3+R4VB2i10sxwjIWb4lT9nObFCMRzN3eAWfYiTammI3GRyPNjX5XBhRka566VosAFzTjc3SlKVksUpSlESlKURKUpRF3NEzQrKrYiN5Yh7SJJ1ZP6WycuWXiK9G6g6z6PniEWB2YtkXMBUI44sRft82BPM15mrkw+IaNldGKOpurKSCpG4gjMGsHsxL1eodbtH4iWP5proB2oxkW8/pfZy86zwipnov6U/llsNiyBiAOw+QE4G/LcJAM7bjvHCp3XLVwEGeIdoZyAfSHvDmO/iPDPn6+jOcg1+aK82bWhtonabj7+6pFKUqjXRJWsaJYNhouBjT/SAayetE1Ix23htjvjJU+B7Sn4kfo1ZbOdaQt4hU+1mExB3Ary/jMMY5HjbIozIfFWKn7quOoWLQRSIWUP1l7EgEgqoFuO419dMOrxw2kXcD5vE/OqfrbpR47Xa/7gqk6NxQhxEczAlUa5A37iK6Grh6eEtHeqOjm6CYO8Fr9qxO7RubEqyEi/Ai4P41rGrWljicOJGABLOCBuFmyHoRWe65aP6rFycHPWL4Nmf3toVU7L/TlfE7X2/Kt9qfqRMlbp7/AIVm1X1rAwrmbdB1aZC52GsgJ42IN6+ekk3hgIzBc58bpkfvqhpMQGAJAYAMOIBDC/mAauGObrtDxtvMTKD4Kxj+5lrfJSthnbKN7rcx73UeOqdNA+I7m35H2sutgZ2/oicXy6wKOQLRlvG5NRmg9Z5cKGVArI2ZVgSL2tcWI7relSuqhE+FxOFuNtu3GOJAG7wKL5HlVZxmDeJtmVSjb7MLZceY51JiYxzpInjfe3gM1Gle9rY5WHda/iclfdB69IyMcU6I21ZVVHva2ZNtrvPwNcWtmuhTZjwzDtIGL7yAwuoXuBtnmO8VQL1+jOvBs2ESY/LcsjtKYx4PPetP1HEQw5Eb7b7V5mz9sgHK+ZFsr99ia5W1vhjklimbYaNiAdkkMu9SNkGxsQCP/B9ao6BOFhs/5RztPyysF5248SaqmsmrmImxczxwsVJFjkAbKoyuRfdVSxkM9Q8PdlxvbgrZ75oKdhY3Pha/HxX3rPrx1qmKC6ocmc5FhwA+iPieXfUa+pYSrFWBVlNiCLEEdxFfNdDBAyFuFmi56ed8zsT9VNYrWL+ypholKoBeRjvkYnaO7ct/Ww8Ks2oehgMPJK17zBkAvlsC4OXeSb+nM1T5tBSqkLbNzPfq0GbEC1jbntZVpeDgOGwIVrXjiYtb3tksfiaq657WRBkR+p3Pj5q0oWOfKXyj6W8uHksswhyI8K7FcGFSw8avXRVqguPxtpl2oIlLSi5AYm6ot1IIubtv+gauybC6pFTKV6X/AOEui/zUftJv56f8JdF/mo/aTfz1q6ZqWXmilel/+Eui/wA1H7Sb+en/AAl0X+aj9pN/PTpmpZeaKV6WPRLov81H7WX/AOSvOGOZTLIYxZC77AzNk2jsi5zNhas2vDtEXBSlKzXiUpSiL6hlKsGUlWUgqQbEEG4IPcQc69L9G2uY0jhAz266OyTjibZOB7rDPxDDurzNVk6P9bjo/GJKb9U3YnUd8ZPtAd5U9oeBHfWuRmIL0LVdZ9DfJ5iFHzb9pOXFfL7iKh61DTWjlxeH7JBuA8TA3F7XBB90g/GsxkjKkqwsQSCD3EZEVyNZB0T7jQrrqCp6aOx1Hy6+al9WNMfJ5wWPYfsvyHc3kfgTURSorHljg4blMkjEjSx2hV96QdT10lgzGLCVO3A3B7eyT7rDI+R7q8x47CPGzxyKVdCVZSLFWG8EV6R1P1mtaCU8o2PwQ/h6cK6nSV0YJj1M0FkxSjeclmA3K/BhuDeRytbrKSpbI24/C46pp3QPwu/KyDo30mPnICcydtOeVnA9FPrUxrnoD5RDtILyR3K/WH0l8cgRzHOs8x+jpsPMyOrxyIcwbqyH/wA3Ebxuqxas66OkmximLIxFnbeh3Z8V48N/GolVSSNl/wDRDrrZWNLVxui/882ml1T6ndBaeWOGbDyg9XKDYgX2HIte3eMl9KsetupfWEzYcds5unvn3l4Ny7/HfQHQqSCCCMiCLEHgQd1TI5YqyP5cFQpIpaOT5YhTWpWHD42K/wBHabzVSR8belXObT8K45oJEjA2ReQqL9Za9mJ7tkgeI51n+g9I9RiI5e5W7X2T2W+BNSr6O+VaTkS/ZaRyzD3Bnl4iwHiKj1UAfKXSHqhn3UilnLIg2MdYv+ylF6QIu1fDA9o7NtkXT6N7j2t1feE1yw8jnrMPGiCNmJKqxLi1lXsi98x/Co7SuoMyyWgHWRncSygrya5HqK49NakvhsP1pkDEFQyhTYXNrhic87dw31qEdE6waczpmb/x4raZK1ty4ZN1yFv58Fc9I6QIwXXwELsosiiwsVsLoRwsTutmBVZw+v0sk8AKqibYDhbnaDdnO+4C97cRX3pTSYj0VBHftSqBb6ga7HwyUedVzVvBmXFQqPfDH7K9o/AVjTUsYie6QaF1u5Z1NVIZWNjOobfvVk100EZcZEIh2pl7XAFDYseQUj0rn0JqGvVKZx22ZWK+6gudjkWyvyyq2SyRq4LFQ4RiLnPYBBe3LIX8BVIj6SpBe8KNwIZly7rjOo8MtVNEI4t1vv8APBSJoqWGUyS77/b54q56QxEUCmaSw2Rs3tnbuRfE9w/CqViNfDN1sbxgRvG6oBmwYjslje1vAetQOmdOy4pwZDkPZQZKvhxPM18YHBMzKqKWdyAqqCSSdwAGZNTqXZrWNvLm70UCq2k57rRZN9VyYbDM7KkalmYhVUC5ZibAAcSa9Mag6qJozBbLkdY3zmIfu2rbgfdUZDjme+oPow6MBggMTiQDiSOyuRECkZgHcZCMi3duHeT2NbdZeuPVRH5sHtEfTI4fVHxPlW6sqmxN+ZqJS0zp34RpvUVpvTDTzM9yF3IL7lG7z7/Ouh1h4n1r5pXKOeXEkrsGMaxoaBkF9bZ4n1rlwsLSOqLe7EKPM2rgq46i6FzOIcZC4j8dzN+HrWyCIyvDQtNTMIYy8/CpPXXSgwejcRIMtiIpH9th1cfxYeleWQK1zp31qDvHgozlHaSa3vkfNp5KSx+0vCskrs4W2auLJuUpSlblilKUoiUpSiLZuhTXy4GAnbMXOGY943mLxGZXlcdwq5656u7QM8Y7QHzgHeB9Icx38vCvNEUpVgykqykFSDYgg3BBG4g516I6MukhcfGIpiFxSDtDcJVH94g4+8vdv3HKDV0zZWkFSaed0Dw9qq1Kt+tOqWzeWAZb3Qd3FlHDl3d3KoVyc0LonYXLr4J2TsxMSrbq3rjs2jxBJXcsm8jk/Ec/WqlSkUzonYmpPAyduF4Wg626j4XScY6wWcD5uZLbSjeM9zp9U5cLHOsD136McXgbsydbCL/PRgkAfXXfH55czWnaI1hlw57BunejbvL3T4fGrrozXCCbJj1bHufcfBtx87V0NNtBj8jke37LmqjZ0sWYzHYvO2htfTHHaYGRttQLG1owgUkZWJuoNu8sasEuHwekV2gQWtvB2ZF5Ed48QRwq/wCunQthcbeXDkYaY53VQY3PFkFrE+8tuYNZNpjob0nh9o9R1yr9KFg9xyQ2f92snUUTjjjOF3Yke0HhuCQBze1VHSOGWOWRFbbVGKhveANr5VY+jgf2l+PVG366VVCtsjkRvHDlU/qRierxkd8hIGXxvu/eUCpVW0mncN9lopHAVDTuutSqL1pi2sHOPqE+a2YfdUpUdrI1sJiP+m/xFq5KH+43vHqutm/tu7j6LI5sQz7O0b7KhV5KNwHqfWr3qBogRxtiZMtoEKTlsxjNm5XI9F51UE0WAMO8jbKTMwJ91FZVLfE+lWHWrT/WlcHhASt1Q7GfWHJVjS28XsOZ+PT1QdMBDHob3PAA5+a5mlLYSZpNRaw4kjLyULrDpc4rEM63Cjsx91kF8z43J87V0lww8a03QPQHjHscRJFADvAJlccrLZf3q0PQHQ3gMNZpFOIcZ3lIKjwjFlt9raqW0siaGt3KA97pHFztSsV1T1BxWPb5iO0d7NK3ZQcc/pnkt+dq3fU/o9wui0Mlw8tu3O9hYd4Qbo1+J7ya72kNbsPANiOzkZBUsFHLaGQHheqZpbTsuIPbPZG5Bko8u88zVbU7RY3JuZ+aqwptnSS5uyHzRSusmtxmvHDdY9xbcX/gvxPwqs0pXPSyuldiculhhZC3CwJSlS+gNXXxLe7GD2n/AAXifu+B8YxzzhaM1lJI2Npc42C/dXNANiXzuI19tv8AaOZ+Hpeza762xaLwm0ANsjYw8fvMBll7i5EnwG8iu1pvTeG0Xhdt+yi5Ig9qR9+yvFjvJ8Sa83a1a0TY/ENPMd+SIPZjTuVfxPec66eioxEM9d65OsqzUO7BoozGYt5ZHkkYs7sWdjvZibk1xUpVqoCUpSiJSlKIlKUoiVy4TFvE6yRsUdCCrKbFSNxBripRF6E6OelWPGhYMQRHihkO5Z+acH4p5jgJrWHU4S3kgsr7yu5X5j3W+B+NeYVa2YyI3cq1fUXpraLZh0heRMgs4F3Uf+oN7j6w7XENvqFUUrZW2I+dikQzvhdiYV3sRh2RirqVYbwRY1x1p8mHw2PiV1KyoR2JEYG3gw+4+YqpaV1KmiuY/nV5e0PFe/y9K5yehkjzbmF0lNtGOXJ2R8lXaV+spBsRYjeD3eNflQFZLu4DTE0P5ORlHDev6pyqwYTpAcZSxq3NTs/A3H3VUqVvjqJI/pKjy0sMv1tCqvTJg4ZJkxmHRk6zs4hSAB1gzV8ic2Fweag7yagZtFucFhMRCCWi29qwuQBKzBrDeAb38avmmdHCeCSI/SXLkwzU+oFZrofWmbCK0YClbm6uD2W3G1iOG6runnlqIhhtiaeYsQqWenippLG+Fw5EEFX2PXDClVYzKpYC653Unuawytxr50pikxcEsWHkR3YKDY3CgutyTusBc+VV7A674YBOswoDILKUVCB9nasV+NfGI6Q9nLDwIi3JO13k9+ylgD5moooZA+7GG4N8yLKWa6Mss94sRbIG64ukCNYxhoV3Rxt6XVQfE7BNXvo41dwujyMROTPibdgKtkhuM7F7FnsbbVstw4nLIXkxuLTrDdpGUHKwCDMgDuAUGtcrfUzyUkbIgc8yef5Uenp46yR8rgbZAcvwrXjOkCQ5RRqvNiWPoLD76gMdpeab8pIzDhew/VGVdOlU0lRJJ9TlbxU0UX0NCUpStKkpX7UrorVmaexVdlPfbIeXe3l61ddEarw4ftHtuM9tu7mo3L47+dS4aOSXPQKBUV0UOV7ngFXNAamNJZ57oncu5m8fdHx8N9S+tmuWG0VANq21b5mFbBn/AJVvvY/E5VV9eOmiLD7UWC2Zpdxk3xxnkR+Ubwy591YhpLSUuIlaWZ2kkc3ZmNyeXIDuAyHdXR0tE2IZfyubqat85u7Tgu9rPrTPj5jNO1zuRB7Ma+6g7uZ3nvqIpSrECyhpSlKIlKUoiUpSiJSlKIlKUoiUpSiKV1f1oxOCfbw0rIT7S71f7aHJvHfwIrX9VenOCWyY1Oof/EW7RnxGbR/Ec6wulYOYHar1etJMJhsYgf5uVT7LqQfR1P41AY7o/G+GS31XF/3h/A1540Tp2fCttYeZ4j37DEA/aXc3mDV/0L08YuOwxEUc44j5p/UAqf1RUGahZJqL+qlQ1csX0u9la8XqriY98ZYcU7XwGfwqLljKmzAqeBBH31O6L6c8BJYSiWA9+0m2vrHc+oFWbB666PxA7GKw7X+izqp/Vex+FVr9lD9pIVkzbDh9bQe7L3Wc1RdaNVWE/wAoSMyxsdqWNfaB+kRbOx33G48q9GHQuFkFxFEwPeoH3rXA+p2FP93bwdx+NYwUs0DsTCPNZTV9PO3C9p8l5o/oLBPmuMMf1JY7MvI5gV9LobAJ7eKeY9yRJm3Lv+8V6Ml1Cwjb1Y+LX++vyPUDCLuVh4Nb7hUu9Rpc8x64bqNjpdbeR9MVlimqGrnVu87p1e1cRRk3MaE/SJ+law9eNWqtITUvCj6BPi7fga5xq9hIxcxRgcWz/wBRqFLRzzPxvI81Mi2hTwswMB8lmIrvYXQM8nsRPbiRsj1awq6YjW7R2GGeIw0fJXQn9VLn4VXtJ9OOj47iPrZz9SPZHrIV+ANZs2Vf6jyWD9sH9jea7GC1AkbOV1QcF7R/AD41YMHq1hsONsgHZzLyEG3PPsr42rJNM9PeJe4w0McI95iZW8R7Kj0NUHTOsuJxZviZ5JeAZuyPBBZR5CrCHZ8bM7c81XTV80uRdl2ZLdtZOmbBYa6wk4mQd0Z7APOU5W+ztVkGtnSRjMfdZH6uI/3Md1Uj653yeZtyFValWDYw1QrpSlK2LxKUpREpSlESlKURKUpREpSlESlKURKUpREpSlESlKURKGlKIvqKUr7JK/ZJH3VIQ6zYtPYxWIXwnkH+6o2lEU2NeceP+dxP7Z/40bXjHn/ncT+2cfcahKV5YL1SU+s2Lf28ViG8Z5D97VHyyls2Jb7RJ++vmlerxBSlKIlKUoiUpSiJSlKIlKUoiUpSiJSlKIlKUoiUpSiJSlKIlKUoiUpSiJSlKIlKUoiUpSiJSlKIlKUoiUpSiJSlKIlKUoiUpSiJSlKIlKUoiUpS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3028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Cleveland Browns</a:t>
            </a:r>
            <a:r>
              <a:rPr lang="en-US" b="1" dirty="0" smtClean="0"/>
              <a:t> 1946-55</a:t>
            </a:r>
            <a:r>
              <a:rPr lang="en-US" dirty="0" smtClean="0"/>
              <a:t/>
            </a:r>
            <a:br>
              <a:rPr lang="en-US" dirty="0" smtClean="0"/>
            </a:br>
            <a:r>
              <a:rPr lang="en-US" dirty="0" smtClean="0"/>
              <a:t>In a 10-year span, </a:t>
            </a:r>
            <a:r>
              <a:rPr lang="en-US" b="1" dirty="0" smtClean="0"/>
              <a:t>Paul Brown</a:t>
            </a:r>
            <a:r>
              <a:rPr lang="en-US" dirty="0" smtClean="0"/>
              <a:t>'s club won seven titles in the AAFC and the NFL. In '50, when the Browns joined the NFL, their first game was against the defending-champion Eagles. Final score? Browns 35, Eagles 10. Enough said.</a:t>
            </a:r>
            <a:endParaRPr lang="en-US" dirty="0"/>
          </a:p>
        </p:txBody>
      </p:sp>
    </p:spTree>
    <p:extLst>
      <p:ext uri="{BB962C8B-B14F-4D97-AF65-F5344CB8AC3E}">
        <p14:creationId xmlns:p14="http://schemas.microsoft.com/office/powerpoint/2010/main" val="2777140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Green Bay Packers</a:t>
            </a:r>
            <a:r>
              <a:rPr lang="en-US" b="1" dirty="0" smtClean="0"/>
              <a:t>, 1961-67</a:t>
            </a:r>
            <a:r>
              <a:rPr lang="en-US" dirty="0" smtClean="0"/>
              <a:t/>
            </a:r>
            <a:br>
              <a:rPr lang="en-US" dirty="0" smtClean="0"/>
            </a:br>
            <a:r>
              <a:rPr lang="en-US" dirty="0" smtClean="0"/>
              <a:t>Five NFL titles in seven years, including the first two Super Bowls. A larger-than-life coach in </a:t>
            </a:r>
            <a:r>
              <a:rPr lang="en-US" b="1" dirty="0" smtClean="0"/>
              <a:t>Vince Lombardi</a:t>
            </a:r>
            <a:r>
              <a:rPr lang="en-US" dirty="0" smtClean="0"/>
              <a:t> (and a larger-than-life win in the Ice Bowl, Lombardi's last game as the Packers coach at </a:t>
            </a:r>
            <a:r>
              <a:rPr lang="en-US" dirty="0" err="1" smtClean="0"/>
              <a:t>Lambeau</a:t>
            </a:r>
            <a:r>
              <a:rPr lang="en-US" dirty="0" smtClean="0"/>
              <a:t>). Twelve Hall of Famers. No wonder the Packers only lost 20 games in that seven-year span.</a:t>
            </a:r>
            <a:endParaRPr lang="en-US" dirty="0"/>
          </a:p>
        </p:txBody>
      </p:sp>
    </p:spTree>
    <p:extLst>
      <p:ext uri="{BB962C8B-B14F-4D97-AF65-F5344CB8AC3E}">
        <p14:creationId xmlns:p14="http://schemas.microsoft.com/office/powerpoint/2010/main" val="580545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Miami Dolphins</a:t>
            </a:r>
            <a:r>
              <a:rPr lang="en-US" b="1" dirty="0" smtClean="0"/>
              <a:t>, 1971-73</a:t>
            </a:r>
            <a:r>
              <a:rPr lang="en-US" dirty="0" smtClean="0"/>
              <a:t/>
            </a:r>
            <a:br>
              <a:rPr lang="en-US" dirty="0" smtClean="0"/>
            </a:br>
            <a:r>
              <a:rPr lang="en-US" dirty="0" smtClean="0"/>
              <a:t>Three straight Super Bowl appearances, with wins in '72 and '73. Their title success takes a backseat to the undefeated '72 season, the NFL's only perfect mark (17-0). That clinking of champagne glasses each fall comes from Miami when the last undefeated team is finally knocked off. They've downed plenty of bubbly since '72.</a:t>
            </a:r>
            <a:endParaRPr lang="en-US" dirty="0"/>
          </a:p>
        </p:txBody>
      </p:sp>
    </p:spTree>
    <p:extLst>
      <p:ext uri="{BB962C8B-B14F-4D97-AF65-F5344CB8AC3E}">
        <p14:creationId xmlns:p14="http://schemas.microsoft.com/office/powerpoint/2010/main" val="790126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Pittsburgh Steelers</a:t>
            </a:r>
            <a:r>
              <a:rPr lang="en-US" b="1" dirty="0" smtClean="0"/>
              <a:t>, 1974-79</a:t>
            </a:r>
            <a:br>
              <a:rPr lang="en-US" b="1" dirty="0" smtClean="0"/>
            </a:br>
            <a:r>
              <a:rPr lang="en-US" dirty="0" smtClean="0"/>
              <a:t>Four Super Bowl titles in six years was their net worth. But here's another way to look at it -- had it not been for the Steelers, the Cowboys or the Raiders of that era might have ended up among the top-five NFL dynasties. Ten Steelers, including coach </a:t>
            </a:r>
            <a:r>
              <a:rPr lang="en-US" b="1" dirty="0" smtClean="0"/>
              <a:t>Chuck Noll</a:t>
            </a:r>
            <a:r>
              <a:rPr lang="en-US" dirty="0" smtClean="0"/>
              <a:t>, eventually ended up in the Hall of Fame. "The Steelers had the best grouping of players in the history of the game," ex-49ers coach </a:t>
            </a:r>
            <a:r>
              <a:rPr lang="en-US" b="1" dirty="0" smtClean="0"/>
              <a:t>Bill Walsh</a:t>
            </a:r>
            <a:r>
              <a:rPr lang="en-US" dirty="0" smtClean="0"/>
              <a:t> said recently. "No question about it."</a:t>
            </a:r>
            <a:endParaRPr lang="en-US" dirty="0"/>
          </a:p>
        </p:txBody>
      </p:sp>
    </p:spTree>
    <p:extLst>
      <p:ext uri="{BB962C8B-B14F-4D97-AF65-F5344CB8AC3E}">
        <p14:creationId xmlns:p14="http://schemas.microsoft.com/office/powerpoint/2010/main" val="2573346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Dallas Cowboys 1970-78</a:t>
            </a:r>
            <a:r>
              <a:rPr lang="en-US" dirty="0" smtClean="0"/>
              <a:t/>
            </a:r>
            <a:br>
              <a:rPr lang="en-US" dirty="0" smtClean="0"/>
            </a:br>
            <a:r>
              <a:rPr lang="en-US" dirty="0" smtClean="0"/>
              <a:t>In a nine-season span, </a:t>
            </a:r>
            <a:r>
              <a:rPr lang="en-US" b="1" dirty="0" smtClean="0"/>
              <a:t>Tom Landry</a:t>
            </a:r>
            <a:r>
              <a:rPr lang="en-US" dirty="0" smtClean="0"/>
              <a:t>'s Cowboys played in five Super Bowls and won two. </a:t>
            </a:r>
            <a:r>
              <a:rPr lang="en-US" b="1" dirty="0" smtClean="0"/>
              <a:t>Jim O'Brien</a:t>
            </a:r>
            <a:r>
              <a:rPr lang="en-US" dirty="0" smtClean="0"/>
              <a:t>'s field goal denied them in '70, and the Steelers' dynasty cost the Cowboys two other wins. The more impressive number came in playoff appearances -- 18 straight from '66-83.</a:t>
            </a:r>
            <a:endParaRPr lang="en-US" dirty="0"/>
          </a:p>
        </p:txBody>
      </p:sp>
    </p:spTree>
    <p:extLst>
      <p:ext uri="{BB962C8B-B14F-4D97-AF65-F5344CB8AC3E}">
        <p14:creationId xmlns:p14="http://schemas.microsoft.com/office/powerpoint/2010/main" val="3899375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San Francisco 49ers, 1981-89</a:t>
            </a:r>
            <a:r>
              <a:rPr lang="en-US" dirty="0" smtClean="0"/>
              <a:t/>
            </a:r>
            <a:br>
              <a:rPr lang="en-US" dirty="0" smtClean="0"/>
            </a:br>
            <a:r>
              <a:rPr lang="en-US" dirty="0" smtClean="0"/>
              <a:t>Two Super Bowl wins for </a:t>
            </a:r>
            <a:r>
              <a:rPr lang="en-US" b="1" dirty="0" smtClean="0"/>
              <a:t>Joe Montana</a:t>
            </a:r>
            <a:r>
              <a:rPr lang="en-US" dirty="0" smtClean="0"/>
              <a:t>. Then two more throwing </a:t>
            </a:r>
            <a:r>
              <a:rPr lang="en-US" dirty="0" err="1" smtClean="0"/>
              <a:t>to</a:t>
            </a:r>
            <a:r>
              <a:rPr lang="en-US" b="1" u="sng" dirty="0" err="1" smtClean="0">
                <a:hlinkClick r:id="rId2"/>
              </a:rPr>
              <a:t>Jerry</a:t>
            </a:r>
            <a:r>
              <a:rPr lang="en-US" b="1" u="sng" dirty="0" smtClean="0">
                <a:hlinkClick r:id="rId2"/>
              </a:rPr>
              <a:t> Rice</a:t>
            </a:r>
            <a:r>
              <a:rPr lang="en-US" dirty="0" smtClean="0"/>
              <a:t>. Montana's the only three-time Super Bowl MVP; Rice will go down as the league's greatest receiver. The 49ers, of course, were more than just those two. And don't forget the NFL's greatest backup QB, new Hall of Famer</a:t>
            </a:r>
            <a:r>
              <a:rPr lang="en-US" b="1" dirty="0" smtClean="0"/>
              <a:t> </a:t>
            </a:r>
            <a:r>
              <a:rPr lang="en-US" b="1" u="sng" dirty="0" smtClean="0">
                <a:hlinkClick r:id="rId3"/>
              </a:rPr>
              <a:t>Steve Young</a:t>
            </a:r>
            <a:r>
              <a:rPr lang="en-US" dirty="0" smtClean="0"/>
              <a:t>, who led the 49ers to another Super Bowl in the mid-'90s after Montana's departure.</a:t>
            </a:r>
            <a:endParaRPr lang="en-US" dirty="0"/>
          </a:p>
        </p:txBody>
      </p:sp>
    </p:spTree>
    <p:extLst>
      <p:ext uri="{BB962C8B-B14F-4D97-AF65-F5344CB8AC3E}">
        <p14:creationId xmlns:p14="http://schemas.microsoft.com/office/powerpoint/2010/main" val="1769782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Buffalo Bills</a:t>
            </a:r>
            <a:r>
              <a:rPr lang="en-US" b="1" dirty="0" smtClean="0"/>
              <a:t>, 1990-93</a:t>
            </a:r>
            <a:r>
              <a:rPr lang="en-US" dirty="0" smtClean="0"/>
              <a:t/>
            </a:r>
            <a:br>
              <a:rPr lang="en-US" dirty="0" smtClean="0"/>
            </a:br>
            <a:r>
              <a:rPr lang="en-US" dirty="0" smtClean="0"/>
              <a:t>Can you build a dynasty without actually winning a title? If so, say hello to </a:t>
            </a:r>
            <a:r>
              <a:rPr lang="en-US" b="1" dirty="0" smtClean="0"/>
              <a:t>Marv Levy</a:t>
            </a:r>
            <a:r>
              <a:rPr lang="en-US" dirty="0" smtClean="0"/>
              <a:t>'s Bills. No other team has played in four straight Super Bowls. If victories are required, may we suggest the '64-66 Bills, who reached the AFL title game all three years, winning twice.</a:t>
            </a:r>
            <a:endParaRPr lang="en-US" dirty="0"/>
          </a:p>
        </p:txBody>
      </p:sp>
    </p:spTree>
    <p:extLst>
      <p:ext uri="{BB962C8B-B14F-4D97-AF65-F5344CB8AC3E}">
        <p14:creationId xmlns:p14="http://schemas.microsoft.com/office/powerpoint/2010/main" val="3662022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Dallas Cowboys</a:t>
            </a:r>
            <a:r>
              <a:rPr lang="en-US" b="1" dirty="0" smtClean="0"/>
              <a:t> 1992-95</a:t>
            </a:r>
            <a:r>
              <a:rPr lang="en-US" dirty="0" smtClean="0"/>
              <a:t/>
            </a:r>
            <a:br>
              <a:rPr lang="en-US" dirty="0" smtClean="0"/>
            </a:br>
            <a:r>
              <a:rPr lang="en-US" dirty="0" smtClean="0"/>
              <a:t>Three Super Bowl wins in four years -- and yet the Cowboys will always play the what-if game. What if </a:t>
            </a:r>
            <a:r>
              <a:rPr lang="en-US" b="1" dirty="0" smtClean="0"/>
              <a:t>Jimmy Johnson</a:t>
            </a:r>
            <a:r>
              <a:rPr lang="en-US" dirty="0" smtClean="0"/>
              <a:t> had remained as coach? And what if </a:t>
            </a:r>
            <a:r>
              <a:rPr lang="en-US" b="1" dirty="0" smtClean="0"/>
              <a:t>Jerry Jones</a:t>
            </a:r>
            <a:r>
              <a:rPr lang="en-US" dirty="0" smtClean="0"/>
              <a:t> had kept his roster intact instead of seeing it raided by free agency? "I don't believe our team was anywhere near finished doing what we could have done," said QB </a:t>
            </a:r>
            <a:r>
              <a:rPr lang="en-US" b="1" u="sng" dirty="0" smtClean="0">
                <a:hlinkClick r:id="rId3"/>
              </a:rPr>
              <a:t>Troy Aikman</a:t>
            </a:r>
            <a:r>
              <a:rPr lang="en-US" dirty="0" smtClean="0"/>
              <a:t>.</a:t>
            </a:r>
            <a:endParaRPr lang="en-US" dirty="0"/>
          </a:p>
        </p:txBody>
      </p:sp>
    </p:spTree>
    <p:extLst>
      <p:ext uri="{BB962C8B-B14F-4D97-AF65-F5344CB8AC3E}">
        <p14:creationId xmlns:p14="http://schemas.microsoft.com/office/powerpoint/2010/main" val="1553623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u="sng" dirty="0" smtClean="0">
                <a:hlinkClick r:id="rId2"/>
              </a:rPr>
              <a:t>New England Patriots</a:t>
            </a:r>
            <a:r>
              <a:rPr lang="en-US" b="1" dirty="0" smtClean="0"/>
              <a:t>, 2001-04</a:t>
            </a:r>
            <a:br>
              <a:rPr lang="en-US" b="1" dirty="0" smtClean="0"/>
            </a:br>
            <a:r>
              <a:rPr lang="en-US" dirty="0" smtClean="0"/>
              <a:t>Unlike the first four teams, the Pats are not a team that relies on stars. Just seven position players since '01 have made the Pro Bowl (compared to the '90s Cowboys with 17 Pro Bowl performers). Instead, it's the coaching of </a:t>
            </a:r>
            <a:r>
              <a:rPr lang="en-US" b="1" dirty="0" smtClean="0"/>
              <a:t>Bill </a:t>
            </a:r>
            <a:r>
              <a:rPr lang="en-US" b="1" dirty="0" err="1" smtClean="0"/>
              <a:t>Belichick</a:t>
            </a:r>
            <a:r>
              <a:rPr lang="en-US" dirty="0" smtClean="0"/>
              <a:t> and his staff that sets the Pats apart. But the dynasty talk can wait for later. "Not now, not for me," </a:t>
            </a:r>
            <a:r>
              <a:rPr lang="en-US" dirty="0" err="1" smtClean="0"/>
              <a:t>Belichick</a:t>
            </a:r>
            <a:r>
              <a:rPr lang="en-US" dirty="0" smtClean="0"/>
              <a:t> said.</a:t>
            </a:r>
            <a:endParaRPr lang="en-US" dirty="0"/>
          </a:p>
        </p:txBody>
      </p:sp>
    </p:spTree>
    <p:extLst>
      <p:ext uri="{BB962C8B-B14F-4D97-AF65-F5344CB8AC3E}">
        <p14:creationId xmlns:p14="http://schemas.microsoft.com/office/powerpoint/2010/main" val="43601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265238"/>
          </a:xfrm>
        </p:spPr>
        <p:txBody>
          <a:bodyPr>
            <a:normAutofit fontScale="90000"/>
          </a:bodyPr>
          <a:lstStyle/>
          <a:p>
            <a:r>
              <a:rPr lang="en-US" b="1" dirty="0" smtClean="0"/>
              <a:t/>
            </a:r>
            <a:br>
              <a:rPr lang="en-US" b="1" dirty="0" smtClean="0"/>
            </a:br>
            <a:r>
              <a:rPr lang="en-US" b="1" dirty="0" smtClean="0"/>
              <a:t>Early players, teams, and leagues </a:t>
            </a:r>
            <a:br>
              <a:rPr lang="en-US" b="1" dirty="0" smtClean="0"/>
            </a:br>
            <a:r>
              <a:rPr lang="en-US" b="1" dirty="0" smtClean="0"/>
              <a:t>(1892–1919)</a:t>
            </a:r>
            <a:br>
              <a:rPr lang="en-US" b="1" dirty="0" smtClean="0"/>
            </a:br>
            <a:endParaRPr lang="en-US" dirty="0"/>
          </a:p>
        </p:txBody>
      </p:sp>
      <p:sp>
        <p:nvSpPr>
          <p:cNvPr id="3" name="Content Placeholder 2"/>
          <p:cNvSpPr>
            <a:spLocks noGrp="1"/>
          </p:cNvSpPr>
          <p:nvPr>
            <p:ph sz="quarter" idx="1"/>
          </p:nvPr>
        </p:nvSpPr>
        <p:spPr>
          <a:xfrm>
            <a:off x="152400" y="1600200"/>
            <a:ext cx="8991600" cy="2895600"/>
          </a:xfrm>
        </p:spPr>
        <p:txBody>
          <a:bodyPr>
            <a:normAutofit fontScale="62500" lnSpcReduction="20000"/>
          </a:bodyPr>
          <a:lstStyle/>
          <a:p>
            <a:r>
              <a:rPr lang="en-US" dirty="0" smtClean="0"/>
              <a:t>On September 3, 1895 the first wholly professional game was played, in Latrobe, Pennsylvania, between the Latrobe Athletic Association and the Jeannette Athletic Club. </a:t>
            </a:r>
          </a:p>
          <a:p>
            <a:r>
              <a:rPr lang="en-US" dirty="0" smtClean="0"/>
              <a:t>In 1897, the Latrobe Athletic Association paid all of its players for the whole season, becoming the first fully professional football team. </a:t>
            </a:r>
          </a:p>
          <a:p>
            <a:r>
              <a:rPr lang="en-US" dirty="0" smtClean="0"/>
              <a:t>In 1898, William Chase Temple took over the team payments for the Duquesne Country and Athletic Club, a becoming the first known individual football club owner.</a:t>
            </a:r>
          </a:p>
          <a:p>
            <a:r>
              <a:rPr lang="en-US" dirty="0" smtClean="0"/>
              <a:t>1899, the Morgan Athletic Club, on the South Side of Chicago, was founded. </a:t>
            </a:r>
          </a:p>
          <a:p>
            <a:r>
              <a:rPr lang="en-US" dirty="0" smtClean="0"/>
              <a:t>This team later became the Chicago Cardinals, and now is known as the Arizona Cardinals, making them the oldest continuously operating professional football team</a:t>
            </a:r>
            <a:endParaRPr lang="en-US" dirty="0"/>
          </a:p>
        </p:txBody>
      </p:sp>
      <p:pic>
        <p:nvPicPr>
          <p:cNvPr id="1026" name="Picture 2" descr="http://upload.wikimedia.org/wikipedia/en/6/67/1897_Latrobe.jpg"/>
          <p:cNvPicPr>
            <a:picLocks noChangeAspect="1" noChangeArrowheads="1"/>
          </p:cNvPicPr>
          <p:nvPr/>
        </p:nvPicPr>
        <p:blipFill>
          <a:blip r:embed="rId2" cstate="print"/>
          <a:srcRect/>
          <a:stretch>
            <a:fillRect/>
          </a:stretch>
        </p:blipFill>
        <p:spPr bwMode="auto">
          <a:xfrm>
            <a:off x="2514600" y="4038600"/>
            <a:ext cx="4190999" cy="268224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Football in the Summer?</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months of July and August are terrible months for sports.</a:t>
            </a:r>
          </a:p>
          <a:p>
            <a:r>
              <a:rPr lang="en-US" dirty="0" smtClean="0"/>
              <a:t>NBA finals finish in June</a:t>
            </a:r>
          </a:p>
          <a:p>
            <a:r>
              <a:rPr lang="en-US" dirty="0" smtClean="0"/>
              <a:t>Baseball doesn’t get interesting until September</a:t>
            </a:r>
          </a:p>
          <a:p>
            <a:r>
              <a:rPr lang="en-US" dirty="0" smtClean="0"/>
              <a:t>Golf has one major left, but its still golf</a:t>
            </a:r>
          </a:p>
          <a:p>
            <a:r>
              <a:rPr lang="en-US" dirty="0" smtClean="0"/>
              <a:t>The most interesting thing in sports last July and August was Tom Brady’s Balls.</a:t>
            </a:r>
          </a:p>
          <a:p>
            <a:r>
              <a:rPr lang="en-US" dirty="0" smtClean="0"/>
              <a:t>But could you imagine how awesome your life would be if football were played in June, July and a second Super bowl were played in August!!!</a:t>
            </a:r>
          </a:p>
          <a:p>
            <a:r>
              <a:rPr lang="en-US" dirty="0" smtClean="0"/>
              <a:t>Well it almost happened until someone ruined it!!!!!</a:t>
            </a:r>
          </a:p>
          <a:p>
            <a:r>
              <a:rPr lang="en-US" dirty="0" smtClean="0"/>
              <a:t>Who killed the USFL?</a:t>
            </a:r>
            <a:endParaRPr lang="en-US" dirty="0"/>
          </a:p>
        </p:txBody>
      </p:sp>
    </p:spTree>
    <p:extLst>
      <p:ext uri="{BB962C8B-B14F-4D97-AF65-F5344CB8AC3E}">
        <p14:creationId xmlns:p14="http://schemas.microsoft.com/office/powerpoint/2010/main" val="3698307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2057400"/>
            <a:ext cx="8503920" cy="4041648"/>
          </a:xfrm>
        </p:spPr>
        <p:txBody>
          <a:bodyPr/>
          <a:lstStyle/>
          <a:p>
            <a:r>
              <a:rPr lang="en-US" dirty="0" smtClean="0"/>
              <a:t>Cheaper Alternative to NFL Franchises the USFL tried to start a Summer Football League with great success drafting top players like Marcus Dupree, Herschel Walker, Steve Young, Reggie White, and Jim Kelly.</a:t>
            </a:r>
          </a:p>
          <a:p>
            <a:r>
              <a:rPr lang="en-US" dirty="0" smtClean="0"/>
              <a:t>League folded after it sued the NFL for breaking anti-trust laws</a:t>
            </a:r>
            <a:endParaRPr lang="en-US" dirty="0"/>
          </a:p>
        </p:txBody>
      </p:sp>
      <p:sp>
        <p:nvSpPr>
          <p:cNvPr id="45058" name="AutoShape 2" descr="data:image/jpeg;base64,/9j/4AAQSkZJRgABAQAAAQABAAD/2wCEAAkGBhQREBUUExQWFBUVGB0aGBgXGR8dHRwbHBodGhgYGB8cHCYfHB0jGhkcHy8gJCcpLC0sHx4xNTAqNSYrLCoBCQoKDgwOGg8PGjIkHyQsLi0sNSw0LiwqLC0pKSo0KykpLS0sLC8sLC4pLywsKTI0LCwpLCwsLSwvLCksLCwsKf/AABEIAI4BQAMBIgACEQEDEQH/xAAcAAACAgMBAQAAAAAAAAAAAAAABgUHAgMEAQj/xABIEAABAwIDBAQKBwUHBAMAAAABAgMRAAQFEiEGEzFBIlFhoQcUMlNxgZGx0dIWI0JSlLLBFXKCkqIzRFRik8LwQ2Ph8iSE8f/EABoBAQADAQEBAAAAAAAAAAAAAAABAgMEBQb/xAA6EQABAwMCAwUFBwQCAwEAAAABAAIRAyExBEESUYEFE2FxkSIyQlKxFBVigqHB0SOS4fDS8RYzwgb/2gAMAwEAAhEDEQA/ALxooooiKKKKIiiiiiIooooiKKKKIiiiiiIooooiKKKKIiiiuS8xdln+1dbb/fWlPvNSGlxgIuuioE7dWMx40z/NUjZY2w8YaeacPUhaVH2AzWjqNRolzSOiiV20UUVkpRRRRREUUUURFFFFERRRRREUUUURFFFFERRRRREUUUURFFFFERRRRREUUUURFUHtjtjcm/uA1cOoQlwpSErIACOiYHpBNXrfXQaaW4eCElR9Qn9K+ccOxfcvbxTbb4Oq0upkGeke0KnmK+h7EpBxe8tmBAVHFS6by/Nkq7F2/kS8Gozn7slXH70JjtqNTtdeA6Xb8H/uH9avQWtuLTdeLtwWy6bbo/vERw8rSeE1QmMYn408N2w2wknKlDSY4nTMftGvT0NdupLgaYAB8Mbf7hVIhXxsIXDh7CnVqcWtOcqUZPSJI7oqfrlwyz3LDbfHdoSj+VIH6V1V8hWcH1HOG5K0C4cdv9xbPO+bbUoekAx318+DbO9P97eGnnPbVweFe+3eGrTzdUlHtMnuTVTbHYgG7hLa7Zq5S6pKci0jMCdAUKPD0HT319H2RSaNO+qWzfw281V2VIYhiN+zbMPqu38r+fL0zplMD0yNah/plfHhdv8A8xq7NqvF2rJc27T4tgCGtIRpAJH2RBn0VSeHoN5ftAIQ3vHUjI2mEhMiYHonjxrt0NdldjnupgATsPMfoqxC+hMEaWm2ZS4SpYbTnKjJKsozT65rHHMdas2S68rKkaAc1HklI5k12PvpbQpajCUgkk8gNSfZVIXeNNYtenxp9dujyWISChIn7cnoqVpJ4ctIFfN6PS/aXue73Rcx9Arkwstq/CLeXKRkm2YXmy5D0l5dFSvQyJGgjjzpKt7ZbywlIUtajoBqSezmTV04/wCD62GHtNuP7pNtmUXSka5/LkTzMaA8hxqnMRS2l0hlaltjgtacqj1mAdB1d9fU9nVqL2FtBsROx6SdzHjKoZ3Tfs34OXnWrovMOIUlo7kLSQS5xGXXXRMdmalnE8BubZKVusuNCYClCNezWrR2f8ITVpaW7d08p51YlSh0t2g+RvDzIEaaq66rvba5LuIOFx5TqM/QUmFANqhQyCQnQHhpqNappa2ofXcKghu2bxa31SyktlfCDeW5yhRuUAFRQ5JISnVRSrykgD0jsq4Nmdqmb9rO0rUeWg+Uk9R/QjQ0oeDzYm1yquG3/GUuNlogoyZc3lgjMSDlMR20qX7TWC3aVW9yp55BAcbyAIyHykLUFeUdIAGhjhXnamlp9ZUcykIePAiec2t5qRIV5VX/AIYMbWxbsobWpCnHCZQopMITwkEaSoU8WF6l5pDqDKVpCknsIkVUHhqvs9222ODTcn0rMn+kJ9teb2VR49W0OGJnp/lWdhL+B4ndXNw0wm6fG8WEyHFSATKjx5Jk1qxjGbu3fdZN0/mbWpP9orkdDx5iD66sDwW47vGHF3CWUotwBvylKFa/ZJiDCRx04jjNcvhXx8oyoabZyPt5t+AlSlDgUpMaaRrqdRwr3xqCdX3PdiOmczjltlUhV39KLv8AxT/+or41O3Dt6jDm7zxt+HHVNxvD5IByqmeagoeyojZnF3bV8KaSlzMUpLa0hQXJgDrBk6Ef+Kvi/wASaSy62hLK3mWi54vI4gEgRHCezq4TVtfX+zvaG0wQT4Y3m1rkXUhUH9Lrz/FP/wCor41MbKX99fXSWE3j6ZCiTnJjKmRz5mBUBjGLOXL29WEpJiEoSEpSOICQOXpq4PBvtCldmt+4QwxkXu96Epbz6AnNoBMkcND1CK11z+4ocbaYk22sTja6KqXNr74GDdPyOIznQ8xVheDXG3/E726feccS0mEZ1EgFKVLVE8zmSKhvCxi6hcqtkNtNtwledKE5nM2slUcJ5Dq413IPi2zHUq5V+dfyJrn1HDW07PYA43NFowb8kSINqrvndP8A+or186mU3d8cPN542/lDwajOeGWSqZ+9CagcExhVq6FoQ25yKHEBSVCZiDw9Ig19COOspYLW6Zzhoum2GXiBMZY4ZtJjjWnaFcaYtApgyfDAztbzSFQn0wvP8U//AKivjV4+DwuHDmVurW4tYKiVkkwSY1PKIqicaxRV4/myNtzCUoaQEgAnQaASZPE/+K+j8Jstyw015tCUfypA/SuLtvhbRY3hAJM28P8AtS1ddFFFfLK6KKKKIiiiiiIooooiWfCNfbrDXutYDY/iIB7pqh20ZVhSQJCgRzkggjTnryq1/DPfEMsND7a1KP8AAAPeuoDwe4FZ3TqCpbofbIWW1BJQsJIMghPDhoTPpr6vs1w02jNVwySf2/ZZOuUqXd/ctXanHHFpuULMqnpSDETwjlHCK6djLM3OJMTxLudXqlZ9Go76dPCZgli06p51bu+eEpabygEgRmJKTAkCfdUX4GrLNeuLgfVt96zHuCq7Dqmu0bqzRHsxiOg8AUi8K6KKKK+IWqqvw13+tuyDwC3CPYlH+6q9wJLxuG/F53xnIREg5TJ10BidaYfCliIcxJwcQ0lCIPYMygI/epx8GOE2Lg8at23UOIlCkrUVBKiATlMdLQ8e3gK+xp1Ro9A0lsyOknn4XWWSqmt8VdaLi0LVmdSpKzxzJWNQqeNM3gkw7eYklRGjSFL9Z6I/NWXhBwywtnFtMB4vzKpVCET0oAKZVx0A07eVMHgOstLl3lKEA+jMpQ701vq9Q06J9VoiRF7G9v3sgCZvCrfFvDVhJguKSj1EyruBqlMKuUtvoWtOdKFBRQDGbLqBJ4AmJ46TVy+Fu3KsOkCcjqFH0ap/3VU+zuBKvHN2l1tC/spcJGbrCYBBPZNcvZBY3SOLsSZ/RHZU1ceEq4eDybhKXGHkqTu0jLk6lIVxkGD0pmOVQOzGAm9uUMI6Obir7qQJUfT2dcVYuK+C9xVhbNJU0HWc5WozlOcyYMciBxHXSJguKfs3EEuJWh9KJSstzlUDooIJGsaQeBI4xrXTp6tJ9J40oAde21rA8rp5q27bwX2CEZS0V/5lLVm9OhAHqFIvhE8HYtEB+3zFqQFpUZKCToQeJSeGvA+nS1cF2gYu0Z2HErHMA9IdiknUH012XVoh1BQ4lK0nilQkH0g185R1+ooVZqEnmD/lX4QcKhsM2+es7ZDFslKCFFbq1QoqUTwE6BOUAdfoqK2kxYXdwp/JkUtIzgHTOBBUnqBgGD31fZ2Psz/dWf8ATT8KwOxNif7qz/KK9Jna2mY8vFMgmZPOf96KvCVAeB/ES5YFsn+xWUj90gKHvNVlt7fF7ELhXIOFI9COjp6wavRjDmLJpxTTSW0gFagkROUfAV88MPtl0KeC1IUSpeQgKOYkmJBE68OfZWvZZbV1FXUNFv5ufojrQFmwl5bK0pzFpobxQ+ykkhGeOvUCsDcqKEtlRKEyUpPAFUZinqmBPoq5Nk9krNVk7uFuLbuk5SpeigBIgdERCpPPWqt2rt7Rlzd2q3nCkwta4CfQkBIPHieHprv0+tZXquphpseXhvyMyqkKa8H+xCr1C3g8pktLCUKSkEyADPEQRIpmZ8D5Q4HE3i0rBkKCBmnrnPM1s8HO0VnbYe2hdw2lxRUtYJ1BJ5/wgU0Hbix/xTP81eNq9VrO+eKYPDMe7t6KwASYfAkn/FKM/wDbHzVm54GypCEG8UUInKkt6JkyqBn4nrpw+nFj/imf5xXqdtrIwBdM68OmPVXP9t7Q8f7R/CmGpMuPA0pYSFXiiEJypBb8kTMDp8JJMVH+FdIt7eys0mQ2kk8pgBCT6yVGreqh/CxelzE1pnRtKUD2Zj3qrp7Nr1tVqGioZDZOw8NvNCAEosKKSFJnMCCPSCCO+uhd062+XCpYfSuVKJ6YWD0pJ1mZFPHg72RtLpxt1NwsraKVuMKQBqOBkHVObn6jW3wh7I2zDzr6rkpW8StLIbzEqI68whJVzI9te2dfS7/uSDMcj6YxF+SrG6VNjbTe4hbpOuZ0KV/D0z7q+jKpDwO2OfECsjRptR9aiEjuJq76+f7dfNcN5D6/6FZqKKKK8JXRRRRREUUUURFFFFEVL+F6+z3wRyabA9ajmPdFLOA7ULskullIDrsJ3h4oQDqEj7x017OFWdc7NW1wxc3j7edalLKTmUICegiIIHIVEsbE2icNW+tqXDOQ5laahKftdetfRUe19Iyg2i9pMC9hH15rpGgqkm494N6n+N0lYvtW5d27Tb3TW0olLp8opIgoV18jPZzqx/Avh+W2ed844APQgfFRqJudirRrDUPFv61ahBzq5knhMeSOqrB2Qw1NvZMoSMvRzEdqukffWOr7UoVqHc0WkTe8RmeZ3UVNG+k3jcRHEW+m/kpmvCa9qN2kud3aPK/yED0q6I99eHIFysmML3BoybL58x69L1y8599xSvUVad0Vva2ruG7ZFu0sspSrMS3opaifKUrieqBA0HGn+52GtG8NS6po71SUwc6+KjppmjhXi9g7NvDQ8po7xQBBzr4qV0dM0cDX1P33oy0NLCQBOB/K2GgqZke9w9efkq42hxpy8dDrqUhzIlKlJ4LKdAojkY4xppVz+Ciw3WGNnm6VOH1mB3AUu2+wlp+zlPraKnFTkOdY4qyo0mDrrVk4bZBllttIgISEj1CK4dd2nR1FBtKi0gWN+V7ZKzqad1IniIyR1ET9Vji2GpuWHGV+S4kpPZPAjtB1r5/Xgptb1LV1KQhaSvKJlIM5kfvAd/ZX0XUTj+zLN4kB1IKk+QqASPbxHYa59BrzpeJpEtPLIPMLHhDjcwq2xPwpoukvsOtFDDqClCk6rSY0KxMETGg4dtVyG9dNP0q37jY9CLptT1q1uUjpKabJSrQ9JSRJTqR2aVrt9n7N/EwltlvcpTMBOhhPV+8e6u2h2zpdOC2nTIk4t6/yu37veQXBwIDS6Ri23mqnZcU2vMhSkkfaSSk+0EGmbC/CZfM6b7eAHg6nN6pkK76b3NmbV3FQ0lhsNoOqQnQ5UyZ9ZisrHZW1exNxAYb3TeaUgaaAD8xrSp25patn0ibxeFJ7OqASXD3OPpy8127M+Fpm4UG30FhZ0Cplsn0mCnXr07afqrbB9k7R7EHk7hvdNggJjSfI9vE0wbI4gELctASUtE7ok65AYKT1xy7K8PU1tM9wNAEeBx0uj9DUYDJmACev8LPwj3+6w18jQrAQP4iAe6aoEmr08I6wptpqAcyyY9Agd6q4trcJbSm1t0toBUQDCRJ0CBrHWTXboe1m6NjmcEmZzGeimn2eaopnijinoG5KQR4RLhsspZUGW2EgJbGqVAaEuH7U6nlUBjF8m4uHHgkIDis2QGQCfKjsmT66t/bDDmjcWzCG0JzETCBwKgkTA6gaz2jw5pd9bMpbQANVQlI4mddOpPfXSztyjScSylfGcz0UM7PLgw8WQ4+Qb/KpDQEwedeOL/5y/wCeuruxTDmnMUZbS22EoAKgEiNJUZ09Fefs5p3F8obRkbTqAkRonmIjioVt/wCRtn/17xn/AApHZxiS74OPG2w6qj1KnQVObEWG+xC2RxG8CiOxHTPq0q07DDmnsWc+rRkbB0yiNAE8IjiTW3Z20QvE33EoSkNyBlAA+7pHoNVqf/og9ha2nEyM/rhHdnloJLsNDjbngJ3r5n2lxDf3b7s/2jiiP3ZgdwFfRWN3O7tnV9SFR6Ygd9JGBYSyjDX3lNNlRzBJUgHgMoiR1mvN7P7QZonuLmzIWdPSOq0+8B3DR4kqutm9sF2LLqWEAPukS6rXKgDQJH3sxJk6cNKy2l2rVfoYU4kB5sKSpY0C0yCkxyUDM8tdIqxLLCGWsJW4plsrXOUlCSdSECCR2TWX7IZawgrLTedfBRQJ6StNYnhXd990OPve69rMzfER6LY9mumA74+Druei5fAnh8NXD33lpQP4QSfaVD2VZlL+wlmG7FuBGclftPwApgrydTqftNU1Yif4XHVp9091OZgkeiKKKK51miiiiiIooooiK03qiG1kcQkx7DW6vFJkR10UtMGUk4q9u8JZQP8AqBPznvo2qTu7C3YHlKy+0CT/AFEVxXcrXb2hGrThQe0FQKSP4KlMfG9xK3b4hMEj1lR7kiuTIPQL6do4Hsnm+of2K4tvCEN27A+wmfYMo/WnTDXAplsjgUJ9wpPxNoXGLJQeklMAjsCSoj2mu+xxlNks2zyugnVtfGEHUJX1EddXaYcScY9Fy6ikamnp023cBxeYcb+lk1Ur7d3MttsA9J1Y07AY/MRXdcbXMJHQUXVHglsEkmlltp13E0B6M4IUUjUJAGYJHo09dWqOBEDdYaHTOY/vaggNBN8mF3bdGG2GE8zw/dASnvVWe3C93atMjrHsQn4kVhi/1uKso5Iyk+qVn9Kw2lG+xBlrkMs+s5j3AVm74vRdlAQaIdsHPPXCk7qzhqzt+taCodiBnV3gUJ2rUp5bKLdS1IJB6aRoDE6102K9/dLcHkNAtoPWokFwj0QEz6a51tpt74rPB9swf8yNVD1gA+qtL5C4hwullRsu4Sd8kycEfDnyWFttatxxTabZSlonMAtOkGDqdONe222OZZSWFJyqCVnMkhEqyyY7equDYjRFw+rmfcCtX5u6tWzbQ8RunViQvNM9iZ/MaqHOMX5rpqaeg0vHB7paMnLs77bJ3rivMHad1UgZhwUOioehQg1BbO7UEMp8YlInKl0+SqOSjyV6eNMX7Ray5t4jL15hHtmtQ5rgvLqUK2nfF/MJXdw79nv+Myp1tcpWT5aMxHS/zaiPXWjYpUeM3Cv+eUtX6V07U46l1haGRnSCM7n2RrokH7SiY4cprlthucIWrm6T3nL7hWFg62BdeyON+n/qj2nua3xgGRI2/iFv2J6DFw+rmok/wjMe9RqN2UZIW2+eKn936QW1FXfHsqRI3OD9RWPzq+FGzrM+KN80hb6/XKEe/uoBdo/26s5/s1qnzOLejWn/AKWOO/XYmw3yRln2lZ9wrdffXYu0nk0mfWAVe8itez43uJXDnEJmPbkHck1s2XO8vLl48ASketR/2pFSL9T9Fm/+m0/gpx1esCN9jHWGk+5PzKrWhg3GKulKyjdiMyYkQAmNQRxJrPY5Wd25uVc+fYSVHuCa3bCNFW/ePFa496j3qoLx4klTVd3IfHwMazqcruRsrDpdD7u8OhV0fR93srxjZTI4pxL7oWvylQjXn93sqforbgavH+2Vue0YGOWMJftdk90tS0XDqVL8owkzqTzT1muzA8ATa54UpZcMkqj9O0k1KUVIYAqv1dWoC1xznG2EvbdXGWzUPvqCf1PcKhca+pwllvgVxI9qz+lde3a87jDI+0qfaQge81q2sRvLq2txwEf1ED8qawfl3ovZ0bQ2nRB5uefyiyw2pG6sLZkcTl9oTP5iKy25G7trdkdf5U5R3mtm0Y32I27PJMEj15j3JFaNq3C5ftISkryZTlHE65yBOnAVDsO6Baaf3qM/ieeuE44fbbtpCPupA9gropbVtgQ6GjbObw8E5kzwnrjhXqtr1B3dG2c3h+zmTPCeuOFbcbV47tFqHGSM3yMc84THRS2rbAh0NG2cDh4JlM9fXW232rzPpYUwtC1HmRppMmD1VPeNVToa4ExtORjnnCn6KKKuuNFFFFERRRRRFAY7YZHm7pKc27/tEjiUxGYdqZJ9HoqMwN4XGJOvDVKUnKezRI7ppypcvcGcYLjlqAQ4mFNcNdekg8onyayc28hepptQHMNNxh0cIJxBOD+3oovZE76+ee5Qoif8yoH9INbcISHsUfWdQgKAnhyR8a82OuEMNPZyEuDUoVorKlOmh7Zr3Y5WRm4uFc/9oKj3qrJvw+q9HUSHVnDk1jeqx2dbDmIvOAABGaI4cco7ga92YG+v33uIEx61QP6U15sgrd21w+eOv9KZ/MrurHZa9Rb2rri1JSpSiEgnUlKdIHHyiaN2nxKVwf6obezWD91s2e+uxF93kmY9Zyp7kmuNLbtxiDhaMEFSc/HImMkjtiYrPZjD7lSFhA3SXCCp0+VAnRA9JOvbTjh2HIYRkQIHM8yeZJ5mpY0uA9VlqdQ3T1HcME8IaN4AF567eqzsrNLTaUIEJSIHxPaeNc+N4ULhkoOh4pPUrkf09dd9FdECIXhtqOa/vAbzKS7dwMYa8g6OBRStJ4gqMA+gp4Gh/wCowgDgXP8Acc35RU5j2ziLkTORwCArr7FdY91LW0dw4ptlhxvdZSAVT0DplBB6oJOvCudwLfSAvd09RuoLYyX8Tug25ifRb8T+pwppHNcT65Wa047hzbVgz0EhxWXMqBPklSte6una+HHbZhOo04a+UQkdwNebaDePsMD/AJmIT7hUOGegW1BxJp7cRc8/ste0P1OH27Q4qgn2Zj3kVntS2UW1tbjiYn0gAfmV3VltUd5e27I4Apnqgqk/0prDHbnfXzW6Tvg1EhPCZmJ4DlrR2/QKKMnu3H8Tz1wt23CsjDDKevgOpAgd5qSwexNrbKcc1cySrsCU9FHqHfNbrLB1KdD9wQpwDoJHktjs6z21jthcZLRfWqE+0691aREvK4O94wzStvJ9o8yT9PrChtkTu7W4fPEz/SCfzKo2e+qw593mrNHsCR31hcvJawpKARmXEgHXpHMZ9Wle4s6GsMabBEqyyAf4z8KzFh5D6rucDUcfx1APytXuFDc4U4rgV5o9cIFTWx1vks0dapV7Tp3RULtEoN2TDKSCSUyAZ4CTw/zEU22Nvu20I+6kD2CrsF/ILi1j5ok/O8noLBb6KKK3XjoooooiTrsb3F0Dk3Hckq95FeWqN9i61cmp7khPvJo2ffSu9uHlEAAGJPWeI/hT317se6JuH1EAk8z6VH3j2VzC5HnPovo6k02Oj4abW9XZXuD/AF2KPOcm5A7kfoa1YN9dijrnEIzR6oQP1rPYxwJbuHlECVTr2AqPeqtexig2y+8YkdZ16KSo95qBeOpU1fZ72NmtYOuUYL9dijrnJGb9ED9a24P9bijznJAIB9EI/Q1hsOQhp95RH/qCo96q27FEIZfeVzUfYkZj3qNG3jqU1Hs97GzWsHXK14R9biry+IQFR6oQP1rzAxvsTec5IzR3IHuNY7FLyouH1cY9egKzWWxTu7beeUCcy0p0Emf/AGXUsHEWjmZTUnuxVPytawdcp0oriTi7ZMSZ3m7iD5YTmI4dXPh21211lpGQvm0UUUVVEUUUnbYs2jTrSnGFuu3DqWwEuLTxgZoCgIGnAVtRp947hv0v9SFBMJxopFfw2wRfC18XWTui4pYdchIHIjPMn9ahrDFsOdtbh/xZadxl6BeXKwowkjp6ayK626LiEji22G5gfFuo4lZN7hbTw+sQlXaRr6jxqLXsYzBCVOoB4hKzHrBmlhluyXcMsJtFlTrG+MPOSnolQRGbUnTq41GtXbSnlMpwp8uoEqR4wqQNIJ6ccxT7uDueJw0W5++tqerq0xDXEDzTsjYpoJy7x4p+7ngewAV32WzrDJlDYzdZ1PfSJcuWwuHWWcOffLJAWW3l6EjtX1yPVWV6q2aUw3+z31PPoK9yHl5kgEjXpxyJqB2c20T6N5T89rKz9bWeIc4x5qy6KRdmbCxvQ4BbutOMqAcbW65KZmOC+HRPrBrkx9Fmxci2atHbh4ozlKX1pgQTElepgTAqBpAXmnJkeA9Z4oXPO6sWaJqtbhi2TZouU4dcqkqzoLriVNhMkqVmXqOoxWzZu1tbsFxVi6wyEFYeW+spIB1jp68zPYasdEA0vJMC2G5/vTiVizWLrSVCFAKB5ESKrrZwYfeh8t2rksiQkurJWOlGUZ9CY4HrFcFtd263iynCbkuJIzpDqpTm4FXT0HbVvsFy28jNm/8ANA6LhPz2ybBUFICmlAyC2qI9AMgeytDmyIU4HC+8VjgqUyI4axSddPWYfdZaw25uNyrKpTa1kT6lyNQfYa3X5sm9wgWD6rh5OcMbxYUka+VK4nQ6cap92ttm/g3lMn27W5rqbrq4+L1v9Qm9GyDJVmcLjyutxU+4DvqXt7VDYhCUpHUkRSjs7gVleM7zxVxopUUqQ4pwEEa/e1EHj8KhcTfsmrpy3aw5+4U1GctFZiQDwCiRxqrNE0vLGzIzYfXiWdTUVKg9t0j9PRWbXPe4e28kJcSFAGYPXw5emkC5csG2W1LsXg+8SEW0r3pgkZiM2g041twJGHXBeS5bKtnGBmcbdWsQj7/lxGveKsdEA0uMx5Dy+bE74WbXlplpgps+itr5lPf8aPora+ZT7T8ar84thshfiL4tirKLiVhEzE+XMT+unKujH3bK0eCP2e84FEJQtK15XCoTCOl0jrGlT92iQ2DPk3b836ZWv2ut859SnhvZe2SQoNAEEEaniDI59dS1VneLs2mmlrw+4S48tSEslawvTnBXwJIiu3Zu0sLxx1vxR1h1qMyHFrBg8OC+7tFQdC1jS+8eQ5x83NZvrPqH2zPmSn+aKrvDE4ZcXzlohheZAV096vKSkgKA6c9fsrtw/CrB68ftk265YAKl71eUk8h05nU+w1DtK1szxWE4GD+ZUlO9eEUljCbDx7xQMLKw3vCoOrgDqPTmdR7akbvY6ybbWtTSoQkqMOucAJP2+ys3UabSASb3Fhv+ZJK7jsra+ZT7T8a8Oylr5pPtPxqC2fwGwu7VNyGFoSoHRbrkwCRJhyOVLVrf2boK2cLvXUSQFIU4QY6oXWjdAxxcBNrGzc/3Lo+11x8Z9SrB+idr5oe0/GvDsna+aHtPxpW2ptcNsWm1usOFTnBtLqwrhJJ+sjSY9NbcZsMLtmG3lMqVvgN0hK1layoAgAZ+0d3XVRoqZDSAb2Hsi8fmT7ZX+c+pTH9EbTzQ/mV8aDshan/p/wBSvjSngTFi+8WHbF22dCM4Dql6p565qLP9muWT154stLbSlJgrVKogSjpxqTUnQMBiDt8I3x8W6n7bX+c+pTWdjrXzf9avjXdb4Q023u0phE5ok8QQePHiBVf3d3hyVNITYvuLcaS7laKipKVcMwDk8NerUU07HWVuUqeZtnbcklBDuYKIBB0ClHSfdVamjFFvHcdAP/o/RUfqatQcL3EjxJUz+zEZ88GZnieMkz3+yK66KK5C4nKzRRRRUIik3bbDbg3VpcNMm4bt1EqbSQDJ4K1IngPZTlUHe4O048ZcuAoxOR5aUjTQQFQPUK6dLU7t/F4HxzbmFVyWLfCLxfj92tgpdfb3bDWZJUEkQZMwDEcxwNQeIeDe53VqhpBG8bCbkJUkQrPmzKlXSgHlPk05u4Zbp0L13JmP/kODgrKeKv8AgrN3BLdKSS7dgAqH9u59lJUftfdH/wCV6jNY5hltvy8hAHvbZ81SFqwXAXBitzcuN5G8iW2fJ1GkkAEkRl5xxrPZbBnUXt9cPN5N6sJbkgy2mdRBMT0dDHChWFMJMF280zk/Xr4IgqPlzzHb2V3HZFvz11+IX8a5X1RBBOQBjYR4+F1YKvGtmrnO8t7DnXlOOKWCm4DcBRJywleup4/Cp3EmL1vFTct2ankIaDbf1iEgSBKgSZiZHCmc7It+duZ69+58a8+iLfnrn8Qv41u7XtcZdyIw6IMfitjaFHCVx7E4A8ybh+5gPXKwpSEmQkJzZRI59I91Lu2eC3D9w7nst9pFu8yoJUOx2VdKCeYHOOOjd9EW/PXP+uv416dkm/PXP4hfxrJmqa2qas3PgREYiHeEeSmLQoa9we7Rght+k9cFGUwZIBVqJJ1yp0ma17R4Lcmzt7C1RCSgJdcJhKUpAlJPGVGToPfU79Em/O3P4hz5q8Ox7R/6tz+Ic+aobqmgzPxF2Nz122SClvZTAbq2xMl1pAbWwEFTIhsZQnKNTIPRPtqV2Qwx1ty9uHmylTzpKUmCShIOWIPOa7xsg3525/EO/NXv0Rb87dfiHPmpV1TakycgA25dUAhVph+BvhTin8Pu3HHFlRUh0tjUzBA7SdZqe24wx164UHLFbqEtwy7bk7wH7q+kQQFTy9FNn0Qb87dfiXfmrL6Jt+dufxLvzVu7tBpeH8vPwx7VsKOFathsOfYskIuVFTkkwVZikE9FJMmYHbS3gOw3jLlzcXQeacceUUhKyg5OR04+vqpp+iTXnbn8S789H0Sa87c/iXvnrmGqDS9zXQXchi+11MJbx3CnrbE2Ltthy4ZQ1usqOktJhSQYJk6Hj6ZrlRslc3Sb+5Wgsu3SAhpokSEgpMKPAFWQD2zFNp2Ra87dfiXfnoGyDQ4OXP4l7561Gta1og3AAmNgZj3ueUhJLlndXdlb4em0cYCMoecXogBPNP3pPS0nl1zU/j2EOO4jYIS2rcMArUuOiCBCQTwnojTtqXGyLXnLn8S789H0Ra85c/iXfnqHaxhMi3vbbuFz73okJT29snXcQZV4tcPMsok7kEHMST0VDgR0eHVXLg1je21rdFu3dS5dOJSyFdJxKdQpbq+QAOhVGsmnY7It+dufxDnzUfRJvztz+Ic+art1zBTFPYRtyM8+eVHCUjYHsvd2l/ZKUwkJSFIWtqVA5s0rdMaGVDU6QOyurZnELm3uLharC4Wbl6QrLlCU5iBmkaABUzPXTf8ARJvztz+Ic+avfom3525/EOfNUv11OpPHeRGDsSfm5pwlKNtf3Fvid4+bK4eDhCGylJHRSYkEiCDAM02bZbxWHvBptS3FoyhCRJ6UA+wE1l9E2/O3P4hz5qPom3525/EOfNWD69Jz2v3bG2YiN/BTBSvhd9cpw1y1Fi+2W7YpSo/bUYTCRoZ6RV6jUHslgq2nGAuzvwpKwVKz5Whr5RTHkgax2VYf0Ra87c/iHPmo+iLfnbk//Yc+atxrqYDgLcRk5/5KIKQ8V2fv7124uVW6cqkqbabdMLSgGQpsclmOf3jW39kXSWsMuDbuOm1BStmIWIMIUATrpHsFPH0Sa85cfiHPmo+iLP37j8Q789T94NgN2HhtBEe9yThKVcPtcQffvHFC4abWyvctOrEBaxCRAMAiDpykTUIzYXTmHNYam0dbXvJccWIQBmJzTw6vZpM1Yv0RZ+/cfiHfnoOyTP37j8Q789Q3X0wbDkRbBAt8V04Sq8xTBXfH31qtbwtgJaaNuchyIASNY1BAqzsATFs0ClxEIHRdMrH755qrjOyDP37j8S789dmG4G2wolCnSSI6brix16BaiAe2ufVaplZgby/YeakCFIUUUV5quiiiiiIrAtCc0CeuNazooi1KtUHikH1ds++vDZoy5coyjlGlbqKniPNFq8VRr0RrIOnEHiPXWaEACAIFZUUkoiiiioRFFFFERRRRREUUUURFFFFERRRRREUUUURFFFFERRRRREUUUURFFFFERRRRREUUUURFFFFERRRRREUUU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hQREBUUExQWFBUVGB0aGBgXGR8dHRwbHBodGhgYGB8cHCYfHB0jGhkcHy8gJCcpLC0sHx4xNTAqNSYrLCoBCQoKDgwOGg8PGjIkHyQsLi0sNSw0LiwqLC0pKSo0KykpLS0sLC8sLC4pLywsKTI0LCwpLCwsLSwvLCksLCwsKf/AABEIAI4BQAMBIgACEQEDEQH/xAAcAAACAgMBAQAAAAAAAAAAAAAABgUHAgMEAQj/xABIEAABAwIDBAQKBwUHBAMAAAABAgMRAAQFEiEGEzFBIlFhoQcUMlNxgZGx0dIWI0JSlLLBFXKCkqIzRFRik8LwQ2Ph8iSE8f/EABoBAQADAQEBAAAAAAAAAAAAAAABAgMEBQb/xAA6EQABAwMCAwUFBwQCAwEAAAABAAIRAyExBEESUYEFE2FxkSIyQlKxFBVigqHB0SOS4fDS8RYzwgb/2gAMAwEAAhEDEQA/ALxooooiKKKKIiiiiiIooooiKKKKIiiiiiIooooiKKKKIiiiuS8xdln+1dbb/fWlPvNSGlxgIuuioE7dWMx40z/NUjZY2w8YaeacPUhaVH2AzWjqNRolzSOiiV20UUVkpRRRRREUUUURFFFFERRRRREUUUURFFFFERRRRREUUUURFFFFERRRRREUUUURFUHtjtjcm/uA1cOoQlwpSErIACOiYHpBNXrfXQaaW4eCElR9Qn9K+ccOxfcvbxTbb4Oq0upkGeke0KnmK+h7EpBxe8tmBAVHFS6by/Nkq7F2/kS8Gozn7slXH70JjtqNTtdeA6Xb8H/uH9avQWtuLTdeLtwWy6bbo/vERw8rSeE1QmMYn408N2w2wknKlDSY4nTMftGvT0NdupLgaYAB8Mbf7hVIhXxsIXDh7CnVqcWtOcqUZPSJI7oqfrlwyz3LDbfHdoSj+VIH6V1V8hWcH1HOG5K0C4cdv9xbPO+bbUoekAx318+DbO9P97eGnnPbVweFe+3eGrTzdUlHtMnuTVTbHYgG7hLa7Zq5S6pKci0jMCdAUKPD0HT319H2RSaNO+qWzfw281V2VIYhiN+zbMPqu38r+fL0zplMD0yNah/plfHhdv8A8xq7NqvF2rJc27T4tgCGtIRpAJH2RBn0VSeHoN5ftAIQ3vHUjI2mEhMiYHonjxrt0NdldjnupgATsPMfoqxC+hMEaWm2ZS4SpYbTnKjJKsozT65rHHMdas2S68rKkaAc1HklI5k12PvpbQpajCUgkk8gNSfZVIXeNNYtenxp9dujyWISChIn7cnoqVpJ4ctIFfN6PS/aXue73Rcx9Arkwstq/CLeXKRkm2YXmy5D0l5dFSvQyJGgjjzpKt7ZbywlIUtajoBqSezmTV04/wCD62GHtNuP7pNtmUXSka5/LkTzMaA8hxqnMRS2l0hlaltjgtacqj1mAdB1d9fU9nVqL2FtBsROx6SdzHjKoZ3Tfs34OXnWrovMOIUlo7kLSQS5xGXXXRMdmalnE8BubZKVusuNCYClCNezWrR2f8ITVpaW7d08p51YlSh0t2g+RvDzIEaaq66rvba5LuIOFx5TqM/QUmFANqhQyCQnQHhpqNappa2ofXcKghu2bxa31SyktlfCDeW5yhRuUAFRQ5JISnVRSrykgD0jsq4Nmdqmb9rO0rUeWg+Uk9R/QjQ0oeDzYm1yquG3/GUuNlogoyZc3lgjMSDlMR20qX7TWC3aVW9yp55BAcbyAIyHykLUFeUdIAGhjhXnamlp9ZUcykIePAiec2t5qRIV5VX/AIYMbWxbsobWpCnHCZQopMITwkEaSoU8WF6l5pDqDKVpCknsIkVUHhqvs9222ODTcn0rMn+kJ9teb2VR49W0OGJnp/lWdhL+B4ndXNw0wm6fG8WEyHFSATKjx5Jk1qxjGbu3fdZN0/mbWpP9orkdDx5iD66sDwW47vGHF3CWUotwBvylKFa/ZJiDCRx04jjNcvhXx8oyoabZyPt5t+AlSlDgUpMaaRrqdRwr3xqCdX3PdiOmczjltlUhV39KLv8AxT/+or41O3Dt6jDm7zxt+HHVNxvD5IByqmeagoeyojZnF3bV8KaSlzMUpLa0hQXJgDrBk6Ef+Kvi/wASaSy62hLK3mWi54vI4gEgRHCezq4TVtfX+zvaG0wQT4Y3m1rkXUhUH9Lrz/FP/wCor41MbKX99fXSWE3j6ZCiTnJjKmRz5mBUBjGLOXL29WEpJiEoSEpSOICQOXpq4PBvtCldmt+4QwxkXu96Epbz6AnNoBMkcND1CK11z+4ocbaYk22sTja6KqXNr74GDdPyOIznQ8xVheDXG3/E726feccS0mEZ1EgFKVLVE8zmSKhvCxi6hcqtkNtNtwledKE5nM2slUcJ5Dq413IPi2zHUq5V+dfyJrn1HDW07PYA43NFowb8kSINqrvndP8A+or186mU3d8cPN542/lDwajOeGWSqZ+9CagcExhVq6FoQ25yKHEBSVCZiDw9Ig19COOspYLW6Zzhoum2GXiBMZY4ZtJjjWnaFcaYtApgyfDAztbzSFQn0wvP8U//AKivjV4+DwuHDmVurW4tYKiVkkwSY1PKIqicaxRV4/myNtzCUoaQEgAnQaASZPE/+K+j8Jstyw015tCUfypA/SuLtvhbRY3hAJM28P8AtS1ddFFFfLK6KKKKIiiiiiIooooiWfCNfbrDXutYDY/iIB7pqh20ZVhSQJCgRzkggjTnryq1/DPfEMsND7a1KP8AAAPeuoDwe4FZ3TqCpbofbIWW1BJQsJIMghPDhoTPpr6vs1w02jNVwySf2/ZZOuUqXd/ctXanHHFpuULMqnpSDETwjlHCK6djLM3OJMTxLudXqlZ9Go76dPCZgli06p51bu+eEpabygEgRmJKTAkCfdUX4GrLNeuLgfVt96zHuCq7Dqmu0bqzRHsxiOg8AUi8K6KKKK+IWqqvw13+tuyDwC3CPYlH+6q9wJLxuG/F53xnIREg5TJ10BidaYfCliIcxJwcQ0lCIPYMygI/epx8GOE2Lg8at23UOIlCkrUVBKiATlMdLQ8e3gK+xp1Ro9A0lsyOknn4XWWSqmt8VdaLi0LVmdSpKzxzJWNQqeNM3gkw7eYklRGjSFL9Z6I/NWXhBwywtnFtMB4vzKpVCET0oAKZVx0A07eVMHgOstLl3lKEA+jMpQ701vq9Q06J9VoiRF7G9v3sgCZvCrfFvDVhJguKSj1EyruBqlMKuUtvoWtOdKFBRQDGbLqBJ4AmJ46TVy+Fu3KsOkCcjqFH0ap/3VU+zuBKvHN2l1tC/spcJGbrCYBBPZNcvZBY3SOLsSZ/RHZU1ceEq4eDybhKXGHkqTu0jLk6lIVxkGD0pmOVQOzGAm9uUMI6Obir7qQJUfT2dcVYuK+C9xVhbNJU0HWc5WozlOcyYMciBxHXSJguKfs3EEuJWh9KJSstzlUDooIJGsaQeBI4xrXTp6tJ9J40oAde21rA8rp5q27bwX2CEZS0V/5lLVm9OhAHqFIvhE8HYtEB+3zFqQFpUZKCToQeJSeGvA+nS1cF2gYu0Z2HErHMA9IdiknUH012XVoh1BQ4lK0nilQkH0g185R1+ooVZqEnmD/lX4QcKhsM2+es7ZDFslKCFFbq1QoqUTwE6BOUAdfoqK2kxYXdwp/JkUtIzgHTOBBUnqBgGD31fZ2Psz/dWf8ATT8KwOxNif7qz/KK9Jna2mY8vFMgmZPOf96KvCVAeB/ES5YFsn+xWUj90gKHvNVlt7fF7ELhXIOFI9COjp6wavRjDmLJpxTTSW0gFagkROUfAV88MPtl0KeC1IUSpeQgKOYkmJBE68OfZWvZZbV1FXUNFv5ufojrQFmwl5bK0pzFpobxQ+ykkhGeOvUCsDcqKEtlRKEyUpPAFUZinqmBPoq5Nk9krNVk7uFuLbuk5SpeigBIgdERCpPPWqt2rt7Rlzd2q3nCkwta4CfQkBIPHieHprv0+tZXquphpseXhvyMyqkKa8H+xCr1C3g8pktLCUKSkEyADPEQRIpmZ8D5Q4HE3i0rBkKCBmnrnPM1s8HO0VnbYe2hdw2lxRUtYJ1BJ5/wgU0Hbix/xTP81eNq9VrO+eKYPDMe7t6KwASYfAkn/FKM/wDbHzVm54GypCEG8UUInKkt6JkyqBn4nrpw+nFj/imf5xXqdtrIwBdM68OmPVXP9t7Q8f7R/CmGpMuPA0pYSFXiiEJypBb8kTMDp8JJMVH+FdIt7eys0mQ2kk8pgBCT6yVGreqh/CxelzE1pnRtKUD2Zj3qrp7Nr1tVqGioZDZOw8NvNCAEosKKSFJnMCCPSCCO+uhd062+XCpYfSuVKJ6YWD0pJ1mZFPHg72RtLpxt1NwsraKVuMKQBqOBkHVObn6jW3wh7I2zDzr6rkpW8StLIbzEqI68whJVzI9te2dfS7/uSDMcj6YxF+SrG6VNjbTe4hbpOuZ0KV/D0z7q+jKpDwO2OfECsjRptR9aiEjuJq76+f7dfNcN5D6/6FZqKKKK8JXRRRRREUUUURFFFFEVL+F6+z3wRyabA9ajmPdFLOA7ULskullIDrsJ3h4oQDqEj7x017OFWdc7NW1wxc3j7edalLKTmUICegiIIHIVEsbE2icNW+tqXDOQ5laahKftdetfRUe19Iyg2i9pMC9hH15rpGgqkm494N6n+N0lYvtW5d27Tb3TW0olLp8opIgoV18jPZzqx/Avh+W2ed844APQgfFRqJudirRrDUPFv61ahBzq5knhMeSOqrB2Qw1NvZMoSMvRzEdqukffWOr7UoVqHc0WkTe8RmeZ3UVNG+k3jcRHEW+m/kpmvCa9qN2kud3aPK/yED0q6I99eHIFysmML3BoybL58x69L1y8599xSvUVad0Vva2ruG7ZFu0sspSrMS3opaifKUrieqBA0HGn+52GtG8NS6po71SUwc6+KjppmjhXi9g7NvDQ8po7xQBBzr4qV0dM0cDX1P33oy0NLCQBOB/K2GgqZke9w9efkq42hxpy8dDrqUhzIlKlJ4LKdAojkY4xppVz+Ciw3WGNnm6VOH1mB3AUu2+wlp+zlPraKnFTkOdY4qyo0mDrrVk4bZBllttIgISEj1CK4dd2nR1FBtKi0gWN+V7ZKzqad1IniIyR1ET9Vji2GpuWHGV+S4kpPZPAjtB1r5/Xgptb1LV1KQhaSvKJlIM5kfvAd/ZX0XUTj+zLN4kB1IKk+QqASPbxHYa59BrzpeJpEtPLIPMLHhDjcwq2xPwpoukvsOtFDDqClCk6rSY0KxMETGg4dtVyG9dNP0q37jY9CLptT1q1uUjpKabJSrQ9JSRJTqR2aVrt9n7N/EwltlvcpTMBOhhPV+8e6u2h2zpdOC2nTIk4t6/yu37veQXBwIDS6Ri23mqnZcU2vMhSkkfaSSk+0EGmbC/CZfM6b7eAHg6nN6pkK76b3NmbV3FQ0lhsNoOqQnQ5UyZ9ZisrHZW1exNxAYb3TeaUgaaAD8xrSp25patn0ibxeFJ7OqASXD3OPpy8127M+Fpm4UG30FhZ0Cplsn0mCnXr07afqrbB9k7R7EHk7hvdNggJjSfI9vE0wbI4gELctASUtE7ok65AYKT1xy7K8PU1tM9wNAEeBx0uj9DUYDJmACev8LPwj3+6w18jQrAQP4iAe6aoEmr08I6wptpqAcyyY9Agd6q4trcJbSm1t0toBUQDCRJ0CBrHWTXboe1m6NjmcEmZzGeimn2eaopnijinoG5KQR4RLhsspZUGW2EgJbGqVAaEuH7U6nlUBjF8m4uHHgkIDis2QGQCfKjsmT66t/bDDmjcWzCG0JzETCBwKgkTA6gaz2jw5pd9bMpbQANVQlI4mddOpPfXSztyjScSylfGcz0UM7PLgw8WQ4+Qb/KpDQEwedeOL/5y/wCeuruxTDmnMUZbS22EoAKgEiNJUZ09Fefs5p3F8obRkbTqAkRonmIjioVt/wCRtn/17xn/AApHZxiS74OPG2w6qj1KnQVObEWG+xC2RxG8CiOxHTPq0q07DDmnsWc+rRkbB0yiNAE8IjiTW3Z20QvE33EoSkNyBlAA+7pHoNVqf/og9ha2nEyM/rhHdnloJLsNDjbngJ3r5n2lxDf3b7s/2jiiP3ZgdwFfRWN3O7tnV9SFR6Ygd9JGBYSyjDX3lNNlRzBJUgHgMoiR1mvN7P7QZonuLmzIWdPSOq0+8B3DR4kqutm9sF2LLqWEAPukS6rXKgDQJH3sxJk6cNKy2l2rVfoYU4kB5sKSpY0C0yCkxyUDM8tdIqxLLCGWsJW4plsrXOUlCSdSECCR2TWX7IZawgrLTedfBRQJ6StNYnhXd990OPve69rMzfER6LY9mumA74+Druei5fAnh8NXD33lpQP4QSfaVD2VZlL+wlmG7FuBGclftPwApgrydTqftNU1Yif4XHVp9091OZgkeiKKKK51miiiiiIooooiK03qiG1kcQkx7DW6vFJkR10UtMGUk4q9u8JZQP8AqBPznvo2qTu7C3YHlKy+0CT/AFEVxXcrXb2hGrThQe0FQKSP4KlMfG9xK3b4hMEj1lR7kiuTIPQL6do4Hsnm+of2K4tvCEN27A+wmfYMo/WnTDXAplsjgUJ9wpPxNoXGLJQeklMAjsCSoj2mu+xxlNks2zyugnVtfGEHUJX1EddXaYcScY9Fy6ikamnp023cBxeYcb+lk1Ur7d3MttsA9J1Y07AY/MRXdcbXMJHQUXVHglsEkmlltp13E0B6M4IUUjUJAGYJHo09dWqOBEDdYaHTOY/vaggNBN8mF3bdGG2GE8zw/dASnvVWe3C93atMjrHsQn4kVhi/1uKso5Iyk+qVn9Kw2lG+xBlrkMs+s5j3AVm74vRdlAQaIdsHPPXCk7qzhqzt+taCodiBnV3gUJ2rUp5bKLdS1IJB6aRoDE6102K9/dLcHkNAtoPWokFwj0QEz6a51tpt74rPB9swf8yNVD1gA+qtL5C4hwullRsu4Sd8kycEfDnyWFttatxxTabZSlonMAtOkGDqdONe222OZZSWFJyqCVnMkhEqyyY7equDYjRFw+rmfcCtX5u6tWzbQ8RunViQvNM9iZ/MaqHOMX5rpqaeg0vHB7paMnLs77bJ3rivMHad1UgZhwUOioehQg1BbO7UEMp8YlInKl0+SqOSjyV6eNMX7Ray5t4jL15hHtmtQ5rgvLqUK2nfF/MJXdw79nv+Myp1tcpWT5aMxHS/zaiPXWjYpUeM3Cv+eUtX6V07U46l1haGRnSCM7n2RrokH7SiY4cprlthucIWrm6T3nL7hWFg62BdeyON+n/qj2nua3xgGRI2/iFv2J6DFw+rmok/wjMe9RqN2UZIW2+eKn936QW1FXfHsqRI3OD9RWPzq+FGzrM+KN80hb6/XKEe/uoBdo/26s5/s1qnzOLejWn/AKWOO/XYmw3yRln2lZ9wrdffXYu0nk0mfWAVe8itez43uJXDnEJmPbkHck1s2XO8vLl48ASketR/2pFSL9T9Fm/+m0/gpx1esCN9jHWGk+5PzKrWhg3GKulKyjdiMyYkQAmNQRxJrPY5Wd25uVc+fYSVHuCa3bCNFW/ePFa496j3qoLx4klTVd3IfHwMazqcruRsrDpdD7u8OhV0fR93srxjZTI4pxL7oWvylQjXn93sqforbgavH+2Vue0YGOWMJftdk90tS0XDqVL8owkzqTzT1muzA8ATa54UpZcMkqj9O0k1KUVIYAqv1dWoC1xznG2EvbdXGWzUPvqCf1PcKhca+pwllvgVxI9qz+lde3a87jDI+0qfaQge81q2sRvLq2txwEf1ED8qawfl3ovZ0bQ2nRB5uefyiyw2pG6sLZkcTl9oTP5iKy25G7trdkdf5U5R3mtm0Y32I27PJMEj15j3JFaNq3C5ftISkryZTlHE65yBOnAVDsO6Baaf3qM/ieeuE44fbbtpCPupA9gropbVtgQ6GjbObw8E5kzwnrjhXqtr1B3dG2c3h+zmTPCeuOFbcbV47tFqHGSM3yMc84THRS2rbAh0NG2cDh4JlM9fXW232rzPpYUwtC1HmRppMmD1VPeNVToa4ExtORjnnCn6KKKuuNFFFFERRRRRFAY7YZHm7pKc27/tEjiUxGYdqZJ9HoqMwN4XGJOvDVKUnKezRI7ppypcvcGcYLjlqAQ4mFNcNdekg8onyayc28hepptQHMNNxh0cIJxBOD+3oovZE76+ee5Qoif8yoH9INbcISHsUfWdQgKAnhyR8a82OuEMNPZyEuDUoVorKlOmh7Zr3Y5WRm4uFc/9oKj3qrJvw+q9HUSHVnDk1jeqx2dbDmIvOAABGaI4cco7ga92YG+v33uIEx61QP6U15sgrd21w+eOv9KZ/MrurHZa9Rb2rri1JSpSiEgnUlKdIHHyiaN2nxKVwf6obezWD91s2e+uxF93kmY9Zyp7kmuNLbtxiDhaMEFSc/HImMkjtiYrPZjD7lSFhA3SXCCp0+VAnRA9JOvbTjh2HIYRkQIHM8yeZJ5mpY0uA9VlqdQ3T1HcME8IaN4AF567eqzsrNLTaUIEJSIHxPaeNc+N4ULhkoOh4pPUrkf09dd9FdECIXhtqOa/vAbzKS7dwMYa8g6OBRStJ4gqMA+gp4Gh/wCowgDgXP8Acc35RU5j2ziLkTORwCArr7FdY91LW0dw4ptlhxvdZSAVT0DplBB6oJOvCudwLfSAvd09RuoLYyX8Tug25ifRb8T+pwppHNcT65Wa047hzbVgz0EhxWXMqBPklSte6una+HHbZhOo04a+UQkdwNebaDePsMD/AJmIT7hUOGegW1BxJp7cRc8/ste0P1OH27Q4qgn2Zj3kVntS2UW1tbjiYn0gAfmV3VltUd5e27I4Apnqgqk/0prDHbnfXzW6Tvg1EhPCZmJ4DlrR2/QKKMnu3H8Tz1wt23CsjDDKevgOpAgd5qSwexNrbKcc1cySrsCU9FHqHfNbrLB1KdD9wQpwDoJHktjs6z21jthcZLRfWqE+0691aREvK4O94wzStvJ9o8yT9PrChtkTu7W4fPEz/SCfzKo2e+qw593mrNHsCR31hcvJawpKARmXEgHXpHMZ9Wle4s6GsMabBEqyyAf4z8KzFh5D6rucDUcfx1APytXuFDc4U4rgV5o9cIFTWx1vks0dapV7Tp3RULtEoN2TDKSCSUyAZ4CTw/zEU22Nvu20I+6kD2CrsF/ILi1j5ok/O8noLBb6KKK3XjoooooiTrsb3F0Dk3Hckq95FeWqN9i61cmp7khPvJo2ffSu9uHlEAAGJPWeI/hT317se6JuH1EAk8z6VH3j2VzC5HnPovo6k02Oj4abW9XZXuD/AF2KPOcm5A7kfoa1YN9dijrnEIzR6oQP1rPYxwJbuHlECVTr2AqPeqtexig2y+8YkdZ16KSo95qBeOpU1fZ72NmtYOuUYL9dijrnJGb9ED9a24P9bijznJAIB9EI/Q1hsOQhp95RH/qCo96q27FEIZfeVzUfYkZj3qNG3jqU1Hs97GzWsHXK14R9biry+IQFR6oQP1rzAxvsTec5IzR3IHuNY7FLyouH1cY9egKzWWxTu7beeUCcy0p0Emf/AGXUsHEWjmZTUnuxVPytawdcp0oriTi7ZMSZ3m7iD5YTmI4dXPh21211lpGQvm0UUUVVEUUUnbYs2jTrSnGFuu3DqWwEuLTxgZoCgIGnAVtRp947hv0v9SFBMJxopFfw2wRfC18XWTui4pYdchIHIjPMn9ahrDFsOdtbh/xZadxl6BeXKwowkjp6ayK626LiEji22G5gfFuo4lZN7hbTw+sQlXaRr6jxqLXsYzBCVOoB4hKzHrBmlhluyXcMsJtFlTrG+MPOSnolQRGbUnTq41GtXbSnlMpwp8uoEqR4wqQNIJ6ccxT7uDueJw0W5++tqerq0xDXEDzTsjYpoJy7x4p+7ngewAV32WzrDJlDYzdZ1PfSJcuWwuHWWcOffLJAWW3l6EjtX1yPVWV6q2aUw3+z31PPoK9yHl5kgEjXpxyJqB2c20T6N5T89rKz9bWeIc4x5qy6KRdmbCxvQ4BbutOMqAcbW65KZmOC+HRPrBrkx9Fmxci2atHbh4ozlKX1pgQTElepgTAqBpAXmnJkeA9Z4oXPO6sWaJqtbhi2TZouU4dcqkqzoLriVNhMkqVmXqOoxWzZu1tbsFxVi6wyEFYeW+spIB1jp68zPYasdEA0vJMC2G5/vTiVizWLrSVCFAKB5ESKrrZwYfeh8t2rksiQkurJWOlGUZ9CY4HrFcFtd263iynCbkuJIzpDqpTm4FXT0HbVvsFy28jNm/8ANA6LhPz2ybBUFICmlAyC2qI9AMgeytDmyIU4HC+8VjgqUyI4axSddPWYfdZaw25uNyrKpTa1kT6lyNQfYa3X5sm9wgWD6rh5OcMbxYUka+VK4nQ6cap92ttm/g3lMn27W5rqbrq4+L1v9Qm9GyDJVmcLjyutxU+4DvqXt7VDYhCUpHUkRSjs7gVleM7zxVxopUUqQ4pwEEa/e1EHj8KhcTfsmrpy3aw5+4U1GctFZiQDwCiRxqrNE0vLGzIzYfXiWdTUVKg9t0j9PRWbXPe4e28kJcSFAGYPXw5emkC5csG2W1LsXg+8SEW0r3pgkZiM2g041twJGHXBeS5bKtnGBmcbdWsQj7/lxGveKsdEA0uMx5Dy+bE74WbXlplpgps+itr5lPf8aPora+ZT7T8ar84thshfiL4tirKLiVhEzE+XMT+unKujH3bK0eCP2e84FEJQtK15XCoTCOl0jrGlT92iQ2DPk3b836ZWv2ut859SnhvZe2SQoNAEEEaniDI59dS1VneLs2mmlrw+4S48tSEslawvTnBXwJIiu3Zu0sLxx1vxR1h1qMyHFrBg8OC+7tFQdC1jS+8eQ5x83NZvrPqH2zPmSn+aKrvDE4ZcXzlohheZAV096vKSkgKA6c9fsrtw/CrB68ftk265YAKl71eUk8h05nU+w1DtK1szxWE4GD+ZUlO9eEUljCbDx7xQMLKw3vCoOrgDqPTmdR7akbvY6ybbWtTSoQkqMOucAJP2+ys3UabSASb3Fhv+ZJK7jsra+ZT7T8a8Oylr5pPtPxqC2fwGwu7VNyGFoSoHRbrkwCRJhyOVLVrf2boK2cLvXUSQFIU4QY6oXWjdAxxcBNrGzc/3Lo+11x8Z9SrB+idr5oe0/GvDsna+aHtPxpW2ptcNsWm1usOFTnBtLqwrhJJ+sjSY9NbcZsMLtmG3lMqVvgN0hK1layoAgAZ+0d3XVRoqZDSAb2Hsi8fmT7ZX+c+pTH9EbTzQ/mV8aDshan/p/wBSvjSngTFi+8WHbF22dCM4Dql6p565qLP9muWT154stLbSlJgrVKogSjpxqTUnQMBiDt8I3x8W6n7bX+c+pTWdjrXzf9avjXdb4Q023u0phE5ok8QQePHiBVf3d3hyVNITYvuLcaS7laKipKVcMwDk8NerUU07HWVuUqeZtnbcklBDuYKIBB0ClHSfdVamjFFvHcdAP/o/RUfqatQcL3EjxJUz+zEZ88GZnieMkz3+yK66KK5C4nKzRRRRUIik3bbDbg3VpcNMm4bt1EqbSQDJ4K1IngPZTlUHe4O048ZcuAoxOR5aUjTQQFQPUK6dLU7t/F4HxzbmFVyWLfCLxfj92tgpdfb3bDWZJUEkQZMwDEcxwNQeIeDe53VqhpBG8bCbkJUkQrPmzKlXSgHlPk05u4Zbp0L13JmP/kODgrKeKv8AgrN3BLdKSS7dgAqH9u59lJUftfdH/wCV6jNY5hltvy8hAHvbZ81SFqwXAXBitzcuN5G8iW2fJ1GkkAEkRl5xxrPZbBnUXt9cPN5N6sJbkgy2mdRBMT0dDHChWFMJMF280zk/Xr4IgqPlzzHb2V3HZFvz11+IX8a5X1RBBOQBjYR4+F1YKvGtmrnO8t7DnXlOOKWCm4DcBRJywleup4/Cp3EmL1vFTct2ankIaDbf1iEgSBKgSZiZHCmc7It+duZ69+58a8+iLfnrn8Qv41u7XtcZdyIw6IMfitjaFHCVx7E4A8ybh+5gPXKwpSEmQkJzZRI59I91Lu2eC3D9w7nst9pFu8yoJUOx2VdKCeYHOOOjd9EW/PXP+uv416dkm/PXP4hfxrJmqa2qas3PgREYiHeEeSmLQoa9we7Rght+k9cFGUwZIBVqJJ1yp0ma17R4Lcmzt7C1RCSgJdcJhKUpAlJPGVGToPfU79Em/O3P4hz5q8Ox7R/6tz+Ic+aobqmgzPxF2Nz122SClvZTAbq2xMl1pAbWwEFTIhsZQnKNTIPRPtqV2Qwx1ty9uHmylTzpKUmCShIOWIPOa7xsg3525/EO/NXv0Rb87dfiHPmpV1TakycgA25dUAhVph+BvhTin8Pu3HHFlRUh0tjUzBA7SdZqe24wx164UHLFbqEtwy7bk7wH7q+kQQFTy9FNn0Qb87dfiXfmrL6Jt+dufxLvzVu7tBpeH8vPwx7VsKOFathsOfYskIuVFTkkwVZikE9FJMmYHbS3gOw3jLlzcXQeacceUUhKyg5OR04+vqpp+iTXnbn8S789H0Sa87c/iXvnrmGqDS9zXQXchi+11MJbx3CnrbE2Ltthy4ZQ1usqOktJhSQYJk6Hj6ZrlRslc3Sb+5Wgsu3SAhpokSEgpMKPAFWQD2zFNp2Ra87dfiXfnoGyDQ4OXP4l7561Gta1og3AAmNgZj3ueUhJLlndXdlb4em0cYCMoecXogBPNP3pPS0nl1zU/j2EOO4jYIS2rcMArUuOiCBCQTwnojTtqXGyLXnLn8S789H0Ra85c/iXfnqHaxhMi3vbbuFz73okJT29snXcQZV4tcPMsok7kEHMST0VDgR0eHVXLg1je21rdFu3dS5dOJSyFdJxKdQpbq+QAOhVGsmnY7It+dufxDnzUfRJvztz+Ic+art1zBTFPYRtyM8+eVHCUjYHsvd2l/ZKUwkJSFIWtqVA5s0rdMaGVDU6QOyurZnELm3uLharC4Wbl6QrLlCU5iBmkaABUzPXTf8ARJvztz+Ic+avfom3525/EOfNUv11OpPHeRGDsSfm5pwlKNtf3Fvid4+bK4eDhCGylJHRSYkEiCDAM02bZbxWHvBptS3FoyhCRJ6UA+wE1l9E2/O3P4hz5qPom3525/EOfNWD69Jz2v3bG2YiN/BTBSvhd9cpw1y1Fi+2W7YpSo/bUYTCRoZ6RV6jUHslgq2nGAuzvwpKwVKz5Whr5RTHkgax2VYf0Ra87c/iHPmo+iLfnbk//Yc+atxrqYDgLcRk5/5KIKQ8V2fv7124uVW6cqkqbabdMLSgGQpsclmOf3jW39kXSWsMuDbuOm1BStmIWIMIUATrpHsFPH0Sa85cfiHPmo+iLP37j8Q789T94NgN2HhtBEe9yThKVcPtcQffvHFC4abWyvctOrEBaxCRAMAiDpykTUIzYXTmHNYam0dbXvJccWIQBmJzTw6vZpM1Yv0RZ+/cfiHfnoOyTP37j8Q789Q3X0wbDkRbBAt8V04Sq8xTBXfH31qtbwtgJaaNuchyIASNY1BAqzsATFs0ClxEIHRdMrH755qrjOyDP37j8S789dmG4G2wolCnSSI6brix16BaiAe2ufVaplZgby/YeakCFIUUUV5quiiiiiIrAtCc0CeuNazooi1KtUHikH1ds++vDZoy5coyjlGlbqKniPNFq8VRr0RrIOnEHiPXWaEACAIFZUUkoiiiioRFFFFERRRRREUUUURFFFFERRRRREUUUURFFFFERRRRREUUUURFFFFERRRRREUUUURFFFFERRRRREUUU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http://t2.gstatic.com/images?q=tbn:ANd9GcSJCyZxiSSm70QjNtQwPUBnQBkovfFWvuF3IpfHgM4UEORQu4Nt"/>
          <p:cNvPicPr>
            <a:picLocks noChangeAspect="1" noChangeArrowheads="1"/>
          </p:cNvPicPr>
          <p:nvPr/>
        </p:nvPicPr>
        <p:blipFill>
          <a:blip r:embed="rId2" cstate="print"/>
          <a:srcRect/>
          <a:stretch>
            <a:fillRect/>
          </a:stretch>
        </p:blipFill>
        <p:spPr bwMode="auto">
          <a:xfrm>
            <a:off x="2895600" y="381000"/>
            <a:ext cx="3352800" cy="13620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Modern NFL</a:t>
            </a:r>
            <a:endParaRPr lang="en-US" dirty="0"/>
          </a:p>
        </p:txBody>
      </p:sp>
      <p:sp>
        <p:nvSpPr>
          <p:cNvPr id="3" name="Content Placeholder 2"/>
          <p:cNvSpPr>
            <a:spLocks noGrp="1"/>
          </p:cNvSpPr>
          <p:nvPr>
            <p:ph sz="quarter" idx="1"/>
          </p:nvPr>
        </p:nvSpPr>
        <p:spPr>
          <a:xfrm>
            <a:off x="3200400" y="1676400"/>
            <a:ext cx="5605272" cy="4876800"/>
          </a:xfrm>
        </p:spPr>
        <p:txBody>
          <a:bodyPr>
            <a:normAutofit fontScale="92500" lnSpcReduction="10000"/>
          </a:bodyPr>
          <a:lstStyle/>
          <a:p>
            <a:r>
              <a:rPr lang="en-US" dirty="0" smtClean="0"/>
              <a:t>The NFL continued to adopt  innovations of the AFL, including the two-point PAT conversion. </a:t>
            </a:r>
          </a:p>
          <a:p>
            <a:r>
              <a:rPr lang="en-US" dirty="0" smtClean="0"/>
              <a:t>It has expanded several times to its current 32-team membership</a:t>
            </a:r>
          </a:p>
          <a:p>
            <a:r>
              <a:rPr lang="en-US" dirty="0" smtClean="0"/>
              <a:t>The Super Bowl has become more than simply a football championship. </a:t>
            </a:r>
          </a:p>
          <a:p>
            <a:pPr lvl="1"/>
            <a:r>
              <a:rPr lang="en-US" dirty="0" smtClean="0"/>
              <a:t>One of the most popular televised events annually,</a:t>
            </a:r>
            <a:r>
              <a:rPr lang="en-US" baseline="30000" dirty="0" smtClean="0"/>
              <a:t> </a:t>
            </a:r>
            <a:r>
              <a:rPr lang="en-US" dirty="0" smtClean="0"/>
              <a:t>it has become a major source of advertising revenue for the television networks and it serves as a means for advertisers to debut elaborate and expensive commercials for their products.</a:t>
            </a:r>
            <a:r>
              <a:rPr lang="en-US" baseline="30000" dirty="0" smtClean="0"/>
              <a:t> </a:t>
            </a:r>
            <a:r>
              <a:rPr lang="en-US" dirty="0" smtClean="0"/>
              <a:t> </a:t>
            </a:r>
            <a:endParaRPr lang="en-US" dirty="0"/>
          </a:p>
        </p:txBody>
      </p:sp>
      <p:pic>
        <p:nvPicPr>
          <p:cNvPr id="29698" name="Picture 2" descr="File:National Football League 2008.svg">
            <a:hlinkClick r:id="rId2"/>
          </p:cNvPr>
          <p:cNvPicPr>
            <a:picLocks noChangeAspect="1" noChangeArrowheads="1"/>
          </p:cNvPicPr>
          <p:nvPr/>
        </p:nvPicPr>
        <p:blipFill>
          <a:blip r:embed="rId3" cstate="print"/>
          <a:srcRect/>
          <a:stretch>
            <a:fillRect/>
          </a:stretch>
        </p:blipFill>
        <p:spPr bwMode="auto">
          <a:xfrm>
            <a:off x="228600" y="1828800"/>
            <a:ext cx="2952306" cy="3886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Modern NFL</a:t>
            </a:r>
            <a:endParaRPr lang="en-US" dirty="0"/>
          </a:p>
        </p:txBody>
      </p:sp>
      <p:sp>
        <p:nvSpPr>
          <p:cNvPr id="3" name="Content Placeholder 2"/>
          <p:cNvSpPr>
            <a:spLocks noGrp="1"/>
          </p:cNvSpPr>
          <p:nvPr>
            <p:ph sz="quarter" idx="1"/>
          </p:nvPr>
        </p:nvSpPr>
        <p:spPr>
          <a:xfrm>
            <a:off x="228600" y="1527048"/>
            <a:ext cx="8577072" cy="5102352"/>
          </a:xfrm>
        </p:spPr>
        <p:txBody>
          <a:bodyPr>
            <a:normAutofit fontScale="70000" lnSpcReduction="20000"/>
          </a:bodyPr>
          <a:lstStyle/>
          <a:p>
            <a:r>
              <a:rPr lang="en-US" dirty="0" smtClean="0"/>
              <a:t>One of the things that has marked the modern NFL as different from other major professional sports leagues is the apparent parity between its 32 teams. </a:t>
            </a:r>
          </a:p>
          <a:p>
            <a:r>
              <a:rPr lang="en-US" dirty="0" smtClean="0"/>
              <a:t>From time to time, dominant teams have arisen, the league has been cited as one of the few where every team has a realistic chance of winning the championship from year to year. </a:t>
            </a:r>
          </a:p>
          <a:p>
            <a:r>
              <a:rPr lang="en-US" dirty="0" smtClean="0"/>
              <a:t>The league's complex labor agreement with its players' union, which mandates a hard salary cap and revenue sharing between its clubs, prevents the richest teams from stockpiling the best players and gives even teams in smaller cities such as Green Bay and New Orleans the opportunity to compete for the Super Bowl. </a:t>
            </a:r>
          </a:p>
          <a:p>
            <a:r>
              <a:rPr lang="en-US" dirty="0" smtClean="0"/>
              <a:t>One of the chief architects of this labor agreement was former NFL commissioner Paul Tagliabue, who presided over the league from 1989 to 2006. </a:t>
            </a:r>
          </a:p>
          <a:p>
            <a:r>
              <a:rPr lang="en-US" dirty="0" smtClean="0"/>
              <a:t>In addition to providing parity between the clubs, the current labor contract, established in 1993 and renewed in 1998 and 2006, has kept player salaries low—the lowest among the four major league sports in the United States—and has helped make the NFL the only major American professional sports league since 1993 not to suffer any player strike or work stoppage.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and NFL Films and Fantasy Leagues </a:t>
            </a:r>
            <a:endParaRPr lang="en-US" dirty="0"/>
          </a:p>
        </p:txBody>
      </p:sp>
      <p:sp>
        <p:nvSpPr>
          <p:cNvPr id="3" name="Content Placeholder 2"/>
          <p:cNvSpPr>
            <a:spLocks noGrp="1"/>
          </p:cNvSpPr>
          <p:nvPr>
            <p:ph sz="quarter" idx="1"/>
          </p:nvPr>
        </p:nvSpPr>
        <p:spPr/>
        <p:txBody>
          <a:bodyPr/>
          <a:lstStyle/>
          <a:p>
            <a:r>
              <a:rPr lang="en-US" dirty="0" smtClean="0"/>
              <a:t>Football and T.V. were made for each other</a:t>
            </a:r>
          </a:p>
          <a:p>
            <a:r>
              <a:rPr lang="en-US" dirty="0" smtClean="0"/>
              <a:t>NFL Films set out to document the history of the game, making incredibly entertaining and exciting documentaries that increased the popularity of Football.</a:t>
            </a:r>
          </a:p>
          <a:p>
            <a:r>
              <a:rPr lang="en-US" dirty="0" smtClean="0"/>
              <a:t>Following the footsteps of Fantasy Baseball, Fantasy Football allows fans to fake coach players by drafting them onto their own teams.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Modern NFL</a:t>
            </a:r>
            <a:endParaRPr lang="en-US" dirty="0"/>
          </a:p>
        </p:txBody>
      </p:sp>
      <p:sp>
        <p:nvSpPr>
          <p:cNvPr id="3" name="Content Placeholder 2"/>
          <p:cNvSpPr>
            <a:spLocks noGrp="1"/>
          </p:cNvSpPr>
          <p:nvPr>
            <p:ph sz="quarter" idx="1"/>
          </p:nvPr>
        </p:nvSpPr>
        <p:spPr>
          <a:xfrm>
            <a:off x="301752" y="2057400"/>
            <a:ext cx="8613648" cy="1524000"/>
          </a:xfrm>
        </p:spPr>
        <p:txBody>
          <a:bodyPr/>
          <a:lstStyle/>
          <a:p>
            <a:pPr algn="ctr">
              <a:buNone/>
            </a:pPr>
            <a:r>
              <a:rPr lang="en-US" dirty="0" smtClean="0"/>
              <a:t>Since taking over as commissioner before the 2006 season, Roger </a:t>
            </a:r>
            <a:r>
              <a:rPr lang="en-US" dirty="0" err="1" smtClean="0"/>
              <a:t>Goodell</a:t>
            </a:r>
            <a:r>
              <a:rPr lang="en-US" dirty="0" smtClean="0"/>
              <a:t> has made player conduct and player safety a priority of his office</a:t>
            </a:r>
            <a:endParaRPr lang="en-US" dirty="0"/>
          </a:p>
        </p:txBody>
      </p:sp>
      <p:pic>
        <p:nvPicPr>
          <p:cNvPr id="32772" name="Picture 4" descr="http://cdn.faniq.com/images/blog/282fa503473749e65b35482f3f395d8d.jpg"/>
          <p:cNvPicPr>
            <a:picLocks noChangeAspect="1" noChangeArrowheads="1"/>
          </p:cNvPicPr>
          <p:nvPr/>
        </p:nvPicPr>
        <p:blipFill>
          <a:blip r:embed="rId2" cstate="print"/>
          <a:srcRect/>
          <a:stretch>
            <a:fillRect/>
          </a:stretch>
        </p:blipFill>
        <p:spPr bwMode="auto">
          <a:xfrm>
            <a:off x="4627640" y="3657600"/>
            <a:ext cx="3868659" cy="2638426"/>
          </a:xfrm>
          <a:prstGeom prst="rect">
            <a:avLst/>
          </a:prstGeom>
          <a:noFill/>
        </p:spPr>
      </p:pic>
      <p:pic>
        <p:nvPicPr>
          <p:cNvPr id="12290" name="Picture 2" descr="http://t2.gstatic.com/images?q=tbn:ANd9GcRFdRgHjievBS2aZvBhkHm3_zOjBFqpVJay4_NRxGUCEjunmk-G"/>
          <p:cNvPicPr>
            <a:picLocks noChangeAspect="1" noChangeArrowheads="1"/>
          </p:cNvPicPr>
          <p:nvPr/>
        </p:nvPicPr>
        <p:blipFill>
          <a:blip r:embed="rId3" cstate="print"/>
          <a:srcRect/>
          <a:stretch>
            <a:fillRect/>
          </a:stretch>
        </p:blipFill>
        <p:spPr bwMode="auto">
          <a:xfrm>
            <a:off x="457200" y="4038600"/>
            <a:ext cx="3926497" cy="2219326"/>
          </a:xfrm>
          <a:prstGeom prst="rect">
            <a:avLst/>
          </a:prstGeom>
          <a:noFill/>
        </p:spPr>
      </p:pic>
      <p:pic>
        <p:nvPicPr>
          <p:cNvPr id="12292" name="Picture 4" descr="http://t2.gstatic.com/images?q=tbn:ANd9GcRNaxOvPH1lE25Qw4St2VP-Dop0-dnm7VzihJD_WvaGKbq7WbSr"/>
          <p:cNvPicPr>
            <a:picLocks noChangeAspect="1" noChangeArrowheads="1"/>
          </p:cNvPicPr>
          <p:nvPr/>
        </p:nvPicPr>
        <p:blipFill>
          <a:blip r:embed="rId4" cstate="print"/>
          <a:srcRect/>
          <a:stretch>
            <a:fillRect/>
          </a:stretch>
        </p:blipFill>
        <p:spPr bwMode="auto">
          <a:xfrm>
            <a:off x="6781800" y="457200"/>
            <a:ext cx="1143000" cy="15656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87552"/>
          </a:xfrm>
        </p:spPr>
        <p:txBody>
          <a:bodyPr>
            <a:normAutofit fontScale="90000"/>
          </a:bodyPr>
          <a:lstStyle/>
          <a:p>
            <a:r>
              <a:rPr lang="en-US" b="1" dirty="0" smtClean="0"/>
              <a:t>Early players, teams, and leagues </a:t>
            </a:r>
            <a:br>
              <a:rPr lang="en-US" b="1" dirty="0" smtClean="0"/>
            </a:br>
            <a:r>
              <a:rPr lang="en-US" b="1" dirty="0" smtClean="0"/>
              <a:t>(1892–1919)</a:t>
            </a:r>
            <a:endParaRPr lang="en-US" dirty="0"/>
          </a:p>
        </p:txBody>
      </p:sp>
      <p:sp>
        <p:nvSpPr>
          <p:cNvPr id="3" name="Content Placeholder 2"/>
          <p:cNvSpPr>
            <a:spLocks noGrp="1"/>
          </p:cNvSpPr>
          <p:nvPr>
            <p:ph sz="quarter" idx="1"/>
          </p:nvPr>
        </p:nvSpPr>
        <p:spPr>
          <a:xfrm>
            <a:off x="457200" y="1600200"/>
            <a:ext cx="8229600" cy="4876800"/>
          </a:xfrm>
        </p:spPr>
        <p:txBody>
          <a:bodyPr>
            <a:normAutofit fontScale="85000" lnSpcReduction="10000"/>
          </a:bodyPr>
          <a:lstStyle/>
          <a:p>
            <a:r>
              <a:rPr lang="en-US" dirty="0" smtClean="0"/>
              <a:t>The first professional football league was the National Football League (not the same as the modern league) began play in 1902.</a:t>
            </a:r>
          </a:p>
          <a:p>
            <a:r>
              <a:rPr lang="en-US" dirty="0" smtClean="0"/>
              <a:t>The Pirates' team the Pittsburgh Stars were awarded the league championship. However the Philadelphia Football Athletics and Philadelphia Football Phillies also claimed the title. </a:t>
            </a:r>
          </a:p>
          <a:p>
            <a:r>
              <a:rPr lang="en-US" dirty="0" smtClean="0"/>
              <a:t>A five-team tournament, known as the World Series of Football was organized by Tom </a:t>
            </a:r>
            <a:r>
              <a:rPr lang="en-US" dirty="0" err="1" smtClean="0"/>
              <a:t>O'Rouke</a:t>
            </a:r>
            <a:r>
              <a:rPr lang="en-US" dirty="0" smtClean="0"/>
              <a:t>, the manager of Madison Square Garden. </a:t>
            </a:r>
          </a:p>
          <a:p>
            <a:r>
              <a:rPr lang="en-US" dirty="0" smtClean="0"/>
              <a:t>The event featured the first-ever indoor pro football games. </a:t>
            </a:r>
          </a:p>
          <a:p>
            <a:r>
              <a:rPr lang="en-US" dirty="0" smtClean="0"/>
              <a:t>The very first professional indoor game came on December 29, 1902</a:t>
            </a:r>
          </a:p>
          <a:p>
            <a:r>
              <a:rPr lang="en-US" dirty="0" smtClean="0"/>
              <a:t>The World Series only lasted two seasons.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smtClean="0"/>
              <a:t>Early players, teams, and leagues </a:t>
            </a:r>
            <a:br>
              <a:rPr lang="en-US" b="1" dirty="0" smtClean="0"/>
            </a:br>
            <a:r>
              <a:rPr lang="en-US" b="1" dirty="0" smtClean="0"/>
              <a:t>(1892–1919)</a:t>
            </a:r>
            <a:endParaRPr lang="en-US" dirty="0"/>
          </a:p>
        </p:txBody>
      </p:sp>
      <p:sp>
        <p:nvSpPr>
          <p:cNvPr id="3" name="Content Placeholder 2"/>
          <p:cNvSpPr>
            <a:spLocks noGrp="1"/>
          </p:cNvSpPr>
          <p:nvPr>
            <p:ph sz="quarter" idx="1"/>
          </p:nvPr>
        </p:nvSpPr>
        <p:spPr>
          <a:xfrm>
            <a:off x="152400" y="1447800"/>
            <a:ext cx="8763000" cy="2895600"/>
          </a:xfrm>
        </p:spPr>
        <p:txBody>
          <a:bodyPr>
            <a:normAutofit fontScale="70000" lnSpcReduction="20000"/>
          </a:bodyPr>
          <a:lstStyle/>
          <a:p>
            <a:r>
              <a:rPr lang="en-US" dirty="0" smtClean="0"/>
              <a:t>The game moved into Ohio which became the center of professional football during the early decades of the 20th century. </a:t>
            </a:r>
          </a:p>
          <a:p>
            <a:r>
              <a:rPr lang="en-US" dirty="0" smtClean="0"/>
              <a:t>Small towns such as Massillon, Akron, Portsmouth, and Canton all had professional teams known as the "Ohio League," the direct predecessor to today's National Football League. </a:t>
            </a:r>
          </a:p>
          <a:p>
            <a:r>
              <a:rPr lang="en-US" dirty="0" smtClean="0"/>
              <a:t>In 1906 the Canton Bulldogs–Massillon Tigers betting scandal became the first major scandal in professional football. </a:t>
            </a:r>
          </a:p>
          <a:p>
            <a:r>
              <a:rPr lang="en-US" dirty="0" smtClean="0"/>
              <a:t>In 1915, the reformed Canton Bulldogs signed former Olympian and Carlisle Indian School standout Jim Thorpe to a contract. Thorpe became the face of professional football for the next several years and was present at the founding of the National Football League five years later.</a:t>
            </a:r>
            <a:endParaRPr lang="en-US" dirty="0"/>
          </a:p>
        </p:txBody>
      </p:sp>
      <p:pic>
        <p:nvPicPr>
          <p:cNvPr id="16386" name="Picture 2" descr="http://upload.wikimedia.org/wikipedia/en/3/30/Massillon-canton_game_2.jpg"/>
          <p:cNvPicPr>
            <a:picLocks noChangeAspect="1" noChangeArrowheads="1"/>
          </p:cNvPicPr>
          <p:nvPr/>
        </p:nvPicPr>
        <p:blipFill>
          <a:blip r:embed="rId2" cstate="print"/>
          <a:stretch>
            <a:fillRect/>
          </a:stretch>
        </p:blipFill>
        <p:spPr bwMode="auto">
          <a:xfrm>
            <a:off x="2286000" y="4343400"/>
            <a:ext cx="4495800" cy="23241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buNone/>
            </a:pPr>
            <a:r>
              <a:rPr lang="en-US" sz="7200" b="1" dirty="0" smtClean="0"/>
              <a:t>Early years of the NFL </a:t>
            </a:r>
          </a:p>
          <a:p>
            <a:pPr algn="ctr">
              <a:buNone/>
            </a:pPr>
            <a:r>
              <a:rPr lang="en-US" sz="7200" b="1" dirty="0" smtClean="0"/>
              <a:t>(1920–1945)</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6000" b="1" dirty="0" smtClean="0"/>
              <a:t>Formation</a:t>
            </a:r>
            <a:endParaRPr lang="en-US" sz="6000" dirty="0"/>
          </a:p>
        </p:txBody>
      </p:sp>
      <p:sp>
        <p:nvSpPr>
          <p:cNvPr id="3" name="Content Placeholder 2"/>
          <p:cNvSpPr>
            <a:spLocks noGrp="1"/>
          </p:cNvSpPr>
          <p:nvPr>
            <p:ph sz="quarter" idx="1"/>
          </p:nvPr>
        </p:nvSpPr>
        <p:spPr>
          <a:xfrm>
            <a:off x="301752" y="1371600"/>
            <a:ext cx="8503920" cy="5257800"/>
          </a:xfrm>
        </p:spPr>
        <p:txBody>
          <a:bodyPr>
            <a:normAutofit fontScale="70000" lnSpcReduction="20000"/>
          </a:bodyPr>
          <a:lstStyle/>
          <a:p>
            <a:r>
              <a:rPr lang="en-US" dirty="0" smtClean="0"/>
              <a:t>In 1920, the American Professional Football Association was founded in Canton, Ohio. Jim Thorpe was elected the league's first president. </a:t>
            </a:r>
          </a:p>
          <a:p>
            <a:r>
              <a:rPr lang="en-US" dirty="0" smtClean="0"/>
              <a:t>The original teams were:</a:t>
            </a:r>
          </a:p>
          <a:p>
            <a:pPr lvl="1"/>
            <a:r>
              <a:rPr lang="en-US" dirty="0" smtClean="0"/>
              <a:t>Akron Pros</a:t>
            </a:r>
          </a:p>
          <a:p>
            <a:pPr lvl="1"/>
            <a:r>
              <a:rPr lang="en-US" dirty="0" smtClean="0"/>
              <a:t>Buffalo All-Americans</a:t>
            </a:r>
          </a:p>
          <a:p>
            <a:pPr lvl="1"/>
            <a:r>
              <a:rPr lang="en-US" dirty="0" smtClean="0"/>
              <a:t>Canton Bulldogs</a:t>
            </a:r>
          </a:p>
          <a:p>
            <a:pPr lvl="1"/>
            <a:r>
              <a:rPr lang="en-US" dirty="0" smtClean="0"/>
              <a:t>Chicago Tigers</a:t>
            </a:r>
          </a:p>
          <a:p>
            <a:pPr lvl="1"/>
            <a:r>
              <a:rPr lang="en-US" dirty="0" smtClean="0"/>
              <a:t>Cleveland Indians</a:t>
            </a:r>
          </a:p>
          <a:p>
            <a:pPr lvl="1"/>
            <a:r>
              <a:rPr lang="en-US" dirty="0" smtClean="0"/>
              <a:t>Columbus Panhandles</a:t>
            </a:r>
          </a:p>
          <a:p>
            <a:pPr lvl="1"/>
            <a:r>
              <a:rPr lang="en-US" dirty="0" smtClean="0"/>
              <a:t>Dayton Triangles</a:t>
            </a:r>
          </a:p>
          <a:p>
            <a:pPr lvl="1"/>
            <a:r>
              <a:rPr lang="en-US" dirty="0" smtClean="0"/>
              <a:t>Decatur Staleys</a:t>
            </a:r>
          </a:p>
          <a:p>
            <a:pPr lvl="1"/>
            <a:r>
              <a:rPr lang="en-US" dirty="0" smtClean="0"/>
              <a:t>Detroit Heralds</a:t>
            </a:r>
          </a:p>
          <a:p>
            <a:pPr lvl="1"/>
            <a:r>
              <a:rPr lang="en-US" dirty="0" smtClean="0"/>
              <a:t>Hammond Pros</a:t>
            </a:r>
          </a:p>
          <a:p>
            <a:pPr lvl="1"/>
            <a:r>
              <a:rPr lang="en-US" dirty="0" smtClean="0"/>
              <a:t>Muncie Flyers</a:t>
            </a:r>
          </a:p>
          <a:p>
            <a:pPr lvl="1"/>
            <a:r>
              <a:rPr lang="en-US" dirty="0" smtClean="0"/>
              <a:t>Racine Cardinals</a:t>
            </a:r>
          </a:p>
          <a:p>
            <a:pPr lvl="1"/>
            <a:r>
              <a:rPr lang="en-US" dirty="0" smtClean="0"/>
              <a:t>Rochester Jeffersons</a:t>
            </a:r>
          </a:p>
          <a:p>
            <a:pPr lvl="1"/>
            <a:r>
              <a:rPr lang="en-US" dirty="0" smtClean="0"/>
              <a:t>Rock Island Independents</a:t>
            </a:r>
          </a:p>
          <a:p>
            <a:r>
              <a:rPr lang="en-US" dirty="0" smtClean="0"/>
              <a:t>In its early years the league was a formal agreement between teams to play each other and to declare a champion at season's end. </a:t>
            </a:r>
          </a:p>
          <a:p>
            <a:r>
              <a:rPr lang="en-US" dirty="0" smtClean="0"/>
              <a:t>Teams were still permitted to play non-league members.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5400" b="1" dirty="0" smtClean="0"/>
              <a:t>Expansion</a:t>
            </a:r>
            <a:endParaRPr lang="en-US" sz="5400" dirty="0"/>
          </a:p>
        </p:txBody>
      </p:sp>
      <p:sp>
        <p:nvSpPr>
          <p:cNvPr id="3" name="Content Placeholder 2"/>
          <p:cNvSpPr>
            <a:spLocks noGrp="1"/>
          </p:cNvSpPr>
          <p:nvPr>
            <p:ph sz="quarter" idx="1"/>
          </p:nvPr>
        </p:nvSpPr>
        <p:spPr>
          <a:xfrm>
            <a:off x="3657600" y="1524000"/>
            <a:ext cx="5260848" cy="4873752"/>
          </a:xfrm>
        </p:spPr>
        <p:txBody>
          <a:bodyPr>
            <a:normAutofit fontScale="92500" lnSpcReduction="10000"/>
          </a:bodyPr>
          <a:lstStyle/>
          <a:p>
            <a:r>
              <a:rPr lang="en-US" dirty="0" smtClean="0"/>
              <a:t>In 1921, more teams joined the league, increasing the membership to 22 teams. </a:t>
            </a:r>
          </a:p>
          <a:p>
            <a:r>
              <a:rPr lang="en-US" dirty="0" smtClean="0"/>
              <a:t>Green Bay Packers: has the record for longest use of an unchanged team name </a:t>
            </a:r>
          </a:p>
          <a:p>
            <a:r>
              <a:rPr lang="en-US" dirty="0" smtClean="0"/>
              <a:t>1921, A. E. Staley, the owner of the Decatur Staleys, sold the team to player-coach George Halas. </a:t>
            </a:r>
          </a:p>
          <a:p>
            <a:r>
              <a:rPr lang="en-US" dirty="0" smtClean="0"/>
              <a:t>1921, Halas moved the team to Chicago</a:t>
            </a:r>
          </a:p>
          <a:p>
            <a:r>
              <a:rPr lang="en-US" dirty="0" smtClean="0"/>
              <a:t>1922 renamed the Chicago Bears.</a:t>
            </a:r>
            <a:r>
              <a:rPr lang="en-US" baseline="30000" dirty="0" smtClean="0"/>
              <a:t> </a:t>
            </a:r>
            <a:endParaRPr lang="en-US" dirty="0" smtClean="0"/>
          </a:p>
          <a:p>
            <a:endParaRPr lang="en-US" dirty="0"/>
          </a:p>
        </p:txBody>
      </p:sp>
      <p:pic>
        <p:nvPicPr>
          <p:cNvPr id="3074" name="Picture 2" descr="http://www.nndb.com/people/032/000115684/george-halas-1.jpg"/>
          <p:cNvPicPr>
            <a:picLocks noChangeAspect="1" noChangeArrowheads="1"/>
          </p:cNvPicPr>
          <p:nvPr/>
        </p:nvPicPr>
        <p:blipFill>
          <a:blip r:embed="rId2" cstate="print"/>
          <a:srcRect/>
          <a:stretch>
            <a:fillRect/>
          </a:stretch>
        </p:blipFill>
        <p:spPr bwMode="auto">
          <a:xfrm>
            <a:off x="381000" y="2133600"/>
            <a:ext cx="2895600" cy="36620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rmAutofit/>
          </a:bodyPr>
          <a:lstStyle/>
          <a:p>
            <a:r>
              <a:rPr lang="en-US" sz="5400" b="1" dirty="0" smtClean="0"/>
              <a:t>Expansion</a:t>
            </a:r>
            <a:endParaRPr lang="en-US" sz="5400" dirty="0"/>
          </a:p>
        </p:txBody>
      </p:sp>
      <p:sp>
        <p:nvSpPr>
          <p:cNvPr id="3" name="Content Placeholder 2"/>
          <p:cNvSpPr>
            <a:spLocks noGrp="1"/>
          </p:cNvSpPr>
          <p:nvPr>
            <p:ph sz="quarter" idx="1"/>
          </p:nvPr>
        </p:nvSpPr>
        <p:spPr>
          <a:xfrm>
            <a:off x="4038600" y="1524000"/>
            <a:ext cx="4956048" cy="4572000"/>
          </a:xfrm>
        </p:spPr>
        <p:txBody>
          <a:bodyPr>
            <a:normAutofit fontScale="92500"/>
          </a:bodyPr>
          <a:lstStyle/>
          <a:p>
            <a:r>
              <a:rPr lang="en-US" dirty="0" smtClean="0"/>
              <a:t>By the mid-1920s, NFL membership had grown to 25 teams</a:t>
            </a:r>
          </a:p>
          <a:p>
            <a:r>
              <a:rPr lang="en-US" dirty="0" smtClean="0"/>
              <a:t>Several college stars joined the NFL, most notably Red Grange from the University of Illinois</a:t>
            </a:r>
          </a:p>
          <a:p>
            <a:r>
              <a:rPr lang="en-US" dirty="0" smtClean="0"/>
              <a:t>A scandal involved a Chicago player, Art </a:t>
            </a:r>
            <a:r>
              <a:rPr lang="en-US" dirty="0" err="1" smtClean="0"/>
              <a:t>Folz</a:t>
            </a:r>
            <a:r>
              <a:rPr lang="en-US" dirty="0" smtClean="0"/>
              <a:t>, hiring a group of high school football players to play for the Milwaukee Badgers, against the Cardinals</a:t>
            </a:r>
            <a:endParaRPr lang="en-US" dirty="0"/>
          </a:p>
        </p:txBody>
      </p:sp>
      <p:pic>
        <p:nvPicPr>
          <p:cNvPr id="2050" name="Picture 2" descr="http://3.bp.blogspot.com/_drUMJ9HF-tQ/SZ67pIWuXzI/AAAAAAAAHp8/Sg4IR-EgDQc/s400/red1.jpg"/>
          <p:cNvPicPr>
            <a:picLocks noChangeAspect="1" noChangeArrowheads="1"/>
          </p:cNvPicPr>
          <p:nvPr/>
        </p:nvPicPr>
        <p:blipFill>
          <a:blip r:embed="rId2" cstate="print"/>
          <a:srcRect/>
          <a:stretch>
            <a:fillRect/>
          </a:stretch>
        </p:blipFill>
        <p:spPr bwMode="auto">
          <a:xfrm>
            <a:off x="228599" y="1676400"/>
            <a:ext cx="3638901" cy="4267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545</TotalTime>
  <Words>2007</Words>
  <Application>Microsoft Office PowerPoint</Application>
  <PresentationFormat>On-screen Show (4:3)</PresentationFormat>
  <Paragraphs>167</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Georgia</vt:lpstr>
      <vt:lpstr>Wingdings</vt:lpstr>
      <vt:lpstr>Wingdings 2</vt:lpstr>
      <vt:lpstr>Civic</vt:lpstr>
      <vt:lpstr>Professional Football </vt:lpstr>
      <vt:lpstr>Early players, teams, and leagues  (1892–1919) </vt:lpstr>
      <vt:lpstr> Early players, teams, and leagues  (1892–1919) </vt:lpstr>
      <vt:lpstr>Early players, teams, and leagues  (1892–1919)</vt:lpstr>
      <vt:lpstr>Early players, teams, and leagues  (1892–1919)</vt:lpstr>
      <vt:lpstr>PowerPoint Presentation</vt:lpstr>
      <vt:lpstr>Formation</vt:lpstr>
      <vt:lpstr>Expansion</vt:lpstr>
      <vt:lpstr>Expansion</vt:lpstr>
      <vt:lpstr>1932 NFL playoff game</vt:lpstr>
      <vt:lpstr>War Years</vt:lpstr>
      <vt:lpstr>Stability and growth of the NFL  (1946–1957)</vt:lpstr>
      <vt:lpstr>Stability and growth of the NFL  (1946–1957)</vt:lpstr>
      <vt:lpstr>PowerPoint Presentation</vt:lpstr>
      <vt:lpstr>“The Greatest Game Ever Played”</vt:lpstr>
      <vt:lpstr>American Football League and merger</vt:lpstr>
      <vt:lpstr>American Football League and merger</vt:lpstr>
      <vt:lpstr>Stars- Joe Namith </vt:lpstr>
      <vt:lpstr>The Super Bowl 1967- Current</vt:lpstr>
      <vt:lpstr> Top Dynasties of All time (According to 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Football in the Summer?</vt:lpstr>
      <vt:lpstr>PowerPoint Presentation</vt:lpstr>
      <vt:lpstr>Modern NFL</vt:lpstr>
      <vt:lpstr>Modern NFL</vt:lpstr>
      <vt:lpstr>TV and NFL Films and Fantasy Leagues </vt:lpstr>
      <vt:lpstr>Modern NFL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Football </dc:title>
  <dc:creator>Dominick Bruso</dc:creator>
  <cp:lastModifiedBy>Kyle Jensen</cp:lastModifiedBy>
  <cp:revision>32</cp:revision>
  <dcterms:created xsi:type="dcterms:W3CDTF">2010-12-06T14:24:01Z</dcterms:created>
  <dcterms:modified xsi:type="dcterms:W3CDTF">2016-05-12T18:22:26Z</dcterms:modified>
</cp:coreProperties>
</file>